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60" r:id="rId2"/>
    <p:sldMasterId id="2147483648" r:id="rId3"/>
  </p:sldMasterIdLst>
  <p:notesMasterIdLst>
    <p:notesMasterId r:id="rId62"/>
  </p:notesMasterIdLst>
  <p:sldIdLst>
    <p:sldId id="256" r:id="rId4"/>
    <p:sldId id="2144212197" r:id="rId5"/>
    <p:sldId id="2144212198" r:id="rId6"/>
    <p:sldId id="257" r:id="rId7"/>
    <p:sldId id="258" r:id="rId8"/>
    <p:sldId id="259" r:id="rId9"/>
    <p:sldId id="260" r:id="rId10"/>
    <p:sldId id="269" r:id="rId11"/>
    <p:sldId id="2144212240" r:id="rId12"/>
    <p:sldId id="2144212200" r:id="rId13"/>
    <p:sldId id="2144212230" r:id="rId14"/>
    <p:sldId id="2144212227" r:id="rId15"/>
    <p:sldId id="2144212228" r:id="rId16"/>
    <p:sldId id="2144212229" r:id="rId17"/>
    <p:sldId id="2144212220" r:id="rId18"/>
    <p:sldId id="2144212212" r:id="rId19"/>
    <p:sldId id="2144212211" r:id="rId20"/>
    <p:sldId id="2144212213" r:id="rId21"/>
    <p:sldId id="2144212209" r:id="rId22"/>
    <p:sldId id="2144212208" r:id="rId23"/>
    <p:sldId id="2144212216" r:id="rId24"/>
    <p:sldId id="2144212217" r:id="rId25"/>
    <p:sldId id="2144212231" r:id="rId26"/>
    <p:sldId id="2144212232" r:id="rId27"/>
    <p:sldId id="2144212233" r:id="rId28"/>
    <p:sldId id="2144212241" r:id="rId29"/>
    <p:sldId id="2144212201" r:id="rId30"/>
    <p:sldId id="2144212218" r:id="rId31"/>
    <p:sldId id="2144212202" r:id="rId32"/>
    <p:sldId id="2144212236" r:id="rId33"/>
    <p:sldId id="2144212235" r:id="rId34"/>
    <p:sldId id="2144212234" r:id="rId35"/>
    <p:sldId id="2144212243" r:id="rId36"/>
    <p:sldId id="277" r:id="rId37"/>
    <p:sldId id="278" r:id="rId38"/>
    <p:sldId id="279" r:id="rId39"/>
    <p:sldId id="280" r:id="rId40"/>
    <p:sldId id="2144212223" r:id="rId41"/>
    <p:sldId id="283" r:id="rId42"/>
    <p:sldId id="2144212237" r:id="rId43"/>
    <p:sldId id="2144212242" r:id="rId44"/>
    <p:sldId id="2144212203" r:id="rId45"/>
    <p:sldId id="285" r:id="rId46"/>
    <p:sldId id="286" r:id="rId47"/>
    <p:sldId id="287" r:id="rId48"/>
    <p:sldId id="288" r:id="rId49"/>
    <p:sldId id="289" r:id="rId50"/>
    <p:sldId id="2144212204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2134805146" r:id="rId6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3" roundtripDataSignature="AMtx7mjqWy0EPHE9P4C6M06IR6Vm2lBV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C51"/>
    <a:srgbClr val="5DAAFF"/>
    <a:srgbClr val="83BEFF"/>
    <a:srgbClr val="E91B1B"/>
    <a:srgbClr val="EF5353"/>
    <a:srgbClr val="FCE646"/>
    <a:srgbClr val="CFE406"/>
    <a:srgbClr val="FFC400"/>
    <a:srgbClr val="D93B3B"/>
    <a:srgbClr val="A0D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A390D-60A7-4E4A-82D9-3DFCCDFB253B}" v="7" dt="2022-08-24T09:25:04.322"/>
  </p1510:revLst>
</p1510:revInfo>
</file>

<file path=ppt/tableStyles.xml><?xml version="1.0" encoding="utf-8"?>
<a:tblStyleLst xmlns:a="http://schemas.openxmlformats.org/drawingml/2006/main" def="{BAC6D575-E330-47DC-972B-84D69F9DB3EA}">
  <a:tblStyle styleId="{BAC6D575-E330-47DC-972B-84D69F9DB3E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97B9D0-7B7E-4C1C-A18C-56B8C6B9E87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customschemas.google.com/relationships/presentationmetadata" Target="metadata"/><Relationship Id="rId68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B13E1-DCD6-124E-AB3C-752EDA240B6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D20D83E8-4193-FD44-9B21-C9FE1AA1FAE0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/>
            <a:t>April</a:t>
          </a:r>
        </a:p>
      </dgm:t>
    </dgm:pt>
    <dgm:pt modelId="{0C872DD2-94A9-854A-8080-2FD6E6E7C1B2}" type="parTrans" cxnId="{63BC1AB3-2560-8A47-8DAD-FFC4C0359898}">
      <dgm:prSet/>
      <dgm:spPr/>
      <dgm:t>
        <a:bodyPr/>
        <a:lstStyle/>
        <a:p>
          <a:endParaRPr lang="en-US" sz="1600" b="1"/>
        </a:p>
      </dgm:t>
    </dgm:pt>
    <dgm:pt modelId="{295DB776-3EF3-F343-8273-55F847B0E2BD}" type="sibTrans" cxnId="{63BC1AB3-2560-8A47-8DAD-FFC4C0359898}">
      <dgm:prSet/>
      <dgm:spPr/>
      <dgm:t>
        <a:bodyPr/>
        <a:lstStyle/>
        <a:p>
          <a:endParaRPr lang="en-US" sz="1600" b="1"/>
        </a:p>
      </dgm:t>
    </dgm:pt>
    <dgm:pt modelId="{9AA3A6DE-E062-FA41-9F52-64935145E50A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/>
            <a:t>August</a:t>
          </a:r>
        </a:p>
      </dgm:t>
    </dgm:pt>
    <dgm:pt modelId="{3EA4377F-933B-D840-9CE8-7662AD5CF81E}" type="parTrans" cxnId="{475BA5A2-CAD4-2142-B451-F7A91C6E3989}">
      <dgm:prSet/>
      <dgm:spPr/>
      <dgm:t>
        <a:bodyPr/>
        <a:lstStyle/>
        <a:p>
          <a:endParaRPr lang="en-US" sz="1600" b="1"/>
        </a:p>
      </dgm:t>
    </dgm:pt>
    <dgm:pt modelId="{8E248BD9-FE27-9248-9BB1-FDE35031EFD7}" type="sibTrans" cxnId="{475BA5A2-CAD4-2142-B451-F7A91C6E3989}">
      <dgm:prSet/>
      <dgm:spPr/>
      <dgm:t>
        <a:bodyPr/>
        <a:lstStyle/>
        <a:p>
          <a:endParaRPr lang="en-US" sz="1600" b="1"/>
        </a:p>
      </dgm:t>
    </dgm:pt>
    <dgm:pt modelId="{99DF2309-D371-2942-8008-986167BC83E4}">
      <dgm:prSet phldrT="[Text]" custT="1"/>
      <dgm:spPr/>
      <dgm:t>
        <a:bodyPr/>
        <a:lstStyle/>
        <a:p>
          <a:r>
            <a:rPr lang="en-US" sz="1600" b="1" dirty="0"/>
            <a:t>December</a:t>
          </a:r>
        </a:p>
      </dgm:t>
    </dgm:pt>
    <dgm:pt modelId="{17530D46-7FD0-9247-BAD5-BC97FD33870F}" type="parTrans" cxnId="{79A6B9C3-6429-A441-AF6D-B3F2B501BF13}">
      <dgm:prSet/>
      <dgm:spPr/>
      <dgm:t>
        <a:bodyPr/>
        <a:lstStyle/>
        <a:p>
          <a:endParaRPr lang="en-US" sz="1600" b="1"/>
        </a:p>
      </dgm:t>
    </dgm:pt>
    <dgm:pt modelId="{8FB9DC48-8DB5-D348-BBDD-D77221F9F26F}" type="sibTrans" cxnId="{79A6B9C3-6429-A441-AF6D-B3F2B501BF13}">
      <dgm:prSet/>
      <dgm:spPr/>
      <dgm:t>
        <a:bodyPr/>
        <a:lstStyle/>
        <a:p>
          <a:endParaRPr lang="en-US" sz="1600" b="1"/>
        </a:p>
      </dgm:t>
    </dgm:pt>
    <dgm:pt modelId="{842F6ABD-5010-DE4A-A139-DDEC34FC2839}" type="pres">
      <dgm:prSet presAssocID="{895B13E1-DCD6-124E-AB3C-752EDA240B6A}" presName="Name0" presStyleCnt="0">
        <dgm:presLayoutVars>
          <dgm:dir/>
          <dgm:animLvl val="lvl"/>
          <dgm:resizeHandles val="exact"/>
        </dgm:presLayoutVars>
      </dgm:prSet>
      <dgm:spPr/>
    </dgm:pt>
    <dgm:pt modelId="{4228F801-4451-7142-9603-DDACA13980D7}" type="pres">
      <dgm:prSet presAssocID="{D20D83E8-4193-FD44-9B21-C9FE1AA1FAE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3E4C243-CE42-1445-A0C9-EB0F4542D9CF}" type="pres">
      <dgm:prSet presAssocID="{295DB776-3EF3-F343-8273-55F847B0E2BD}" presName="parTxOnlySpace" presStyleCnt="0"/>
      <dgm:spPr/>
    </dgm:pt>
    <dgm:pt modelId="{3FA59666-A4B6-BE4B-8BFD-4C8B12BA7873}" type="pres">
      <dgm:prSet presAssocID="{9AA3A6DE-E062-FA41-9F52-64935145E50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934217-5C50-CC44-A07F-EB851AF21C5C}" type="pres">
      <dgm:prSet presAssocID="{8E248BD9-FE27-9248-9BB1-FDE35031EFD7}" presName="parTxOnlySpace" presStyleCnt="0"/>
      <dgm:spPr/>
    </dgm:pt>
    <dgm:pt modelId="{770E2EB1-9330-6840-BE0D-CB263E60C812}" type="pres">
      <dgm:prSet presAssocID="{99DF2309-D371-2942-8008-986167BC83E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595C047-A5AA-1742-89B2-428C64F5A470}" type="presOf" srcId="{9AA3A6DE-E062-FA41-9F52-64935145E50A}" destId="{3FA59666-A4B6-BE4B-8BFD-4C8B12BA7873}" srcOrd="0" destOrd="0" presId="urn:microsoft.com/office/officeart/2005/8/layout/chevron1"/>
    <dgm:cxn modelId="{475BA5A2-CAD4-2142-B451-F7A91C6E3989}" srcId="{895B13E1-DCD6-124E-AB3C-752EDA240B6A}" destId="{9AA3A6DE-E062-FA41-9F52-64935145E50A}" srcOrd="1" destOrd="0" parTransId="{3EA4377F-933B-D840-9CE8-7662AD5CF81E}" sibTransId="{8E248BD9-FE27-9248-9BB1-FDE35031EFD7}"/>
    <dgm:cxn modelId="{140F03B0-45C5-B442-9DD1-42DD6AEDE139}" type="presOf" srcId="{99DF2309-D371-2942-8008-986167BC83E4}" destId="{770E2EB1-9330-6840-BE0D-CB263E60C812}" srcOrd="0" destOrd="0" presId="urn:microsoft.com/office/officeart/2005/8/layout/chevron1"/>
    <dgm:cxn modelId="{63BC1AB3-2560-8A47-8DAD-FFC4C0359898}" srcId="{895B13E1-DCD6-124E-AB3C-752EDA240B6A}" destId="{D20D83E8-4193-FD44-9B21-C9FE1AA1FAE0}" srcOrd="0" destOrd="0" parTransId="{0C872DD2-94A9-854A-8080-2FD6E6E7C1B2}" sibTransId="{295DB776-3EF3-F343-8273-55F847B0E2BD}"/>
    <dgm:cxn modelId="{E15FA3B9-1FAD-C343-86AB-50752799E909}" type="presOf" srcId="{D20D83E8-4193-FD44-9B21-C9FE1AA1FAE0}" destId="{4228F801-4451-7142-9603-DDACA13980D7}" srcOrd="0" destOrd="0" presId="urn:microsoft.com/office/officeart/2005/8/layout/chevron1"/>
    <dgm:cxn modelId="{79A6B9C3-6429-A441-AF6D-B3F2B501BF13}" srcId="{895B13E1-DCD6-124E-AB3C-752EDA240B6A}" destId="{99DF2309-D371-2942-8008-986167BC83E4}" srcOrd="2" destOrd="0" parTransId="{17530D46-7FD0-9247-BAD5-BC97FD33870F}" sibTransId="{8FB9DC48-8DB5-D348-BBDD-D77221F9F26F}"/>
    <dgm:cxn modelId="{E4819BCA-58B7-6C46-B90C-F23692B77ACA}" type="presOf" srcId="{895B13E1-DCD6-124E-AB3C-752EDA240B6A}" destId="{842F6ABD-5010-DE4A-A139-DDEC34FC2839}" srcOrd="0" destOrd="0" presId="urn:microsoft.com/office/officeart/2005/8/layout/chevron1"/>
    <dgm:cxn modelId="{DB67744F-9BF5-244F-89BE-F38126E043E6}" type="presParOf" srcId="{842F6ABD-5010-DE4A-A139-DDEC34FC2839}" destId="{4228F801-4451-7142-9603-DDACA13980D7}" srcOrd="0" destOrd="0" presId="urn:microsoft.com/office/officeart/2005/8/layout/chevron1"/>
    <dgm:cxn modelId="{B48CFA29-628D-8248-9138-EB182EFBA2E2}" type="presParOf" srcId="{842F6ABD-5010-DE4A-A139-DDEC34FC2839}" destId="{A3E4C243-CE42-1445-A0C9-EB0F4542D9CF}" srcOrd="1" destOrd="0" presId="urn:microsoft.com/office/officeart/2005/8/layout/chevron1"/>
    <dgm:cxn modelId="{B77331D2-4B51-FA4A-83B4-E7B426CD8F09}" type="presParOf" srcId="{842F6ABD-5010-DE4A-A139-DDEC34FC2839}" destId="{3FA59666-A4B6-BE4B-8BFD-4C8B12BA7873}" srcOrd="2" destOrd="0" presId="urn:microsoft.com/office/officeart/2005/8/layout/chevron1"/>
    <dgm:cxn modelId="{CE6E09B7-3516-CC47-AC11-3CB4C965E998}" type="presParOf" srcId="{842F6ABD-5010-DE4A-A139-DDEC34FC2839}" destId="{9F934217-5C50-CC44-A07F-EB851AF21C5C}" srcOrd="3" destOrd="0" presId="urn:microsoft.com/office/officeart/2005/8/layout/chevron1"/>
    <dgm:cxn modelId="{8018A12F-CC7B-7549-90AD-C15506A3D761}" type="presParOf" srcId="{842F6ABD-5010-DE4A-A139-DDEC34FC2839}" destId="{770E2EB1-9330-6840-BE0D-CB263E60C81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8F801-4451-7142-9603-DDACA13980D7}">
      <dsp:nvSpPr>
        <dsp:cNvPr id="0" name=""/>
        <dsp:cNvSpPr/>
      </dsp:nvSpPr>
      <dsp:spPr>
        <a:xfrm>
          <a:off x="2058" y="0"/>
          <a:ext cx="2507637" cy="552042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April</a:t>
          </a:r>
        </a:p>
      </dsp:txBody>
      <dsp:txXfrm>
        <a:off x="278079" y="0"/>
        <a:ext cx="1955595" cy="552042"/>
      </dsp:txXfrm>
    </dsp:sp>
    <dsp:sp modelId="{3FA59666-A4B6-BE4B-8BFD-4C8B12BA7873}">
      <dsp:nvSpPr>
        <dsp:cNvPr id="0" name=""/>
        <dsp:cNvSpPr/>
      </dsp:nvSpPr>
      <dsp:spPr>
        <a:xfrm>
          <a:off x="2258932" y="0"/>
          <a:ext cx="2507637" cy="552042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August</a:t>
          </a:r>
        </a:p>
      </dsp:txBody>
      <dsp:txXfrm>
        <a:off x="2534953" y="0"/>
        <a:ext cx="1955595" cy="552042"/>
      </dsp:txXfrm>
    </dsp:sp>
    <dsp:sp modelId="{770E2EB1-9330-6840-BE0D-CB263E60C812}">
      <dsp:nvSpPr>
        <dsp:cNvPr id="0" name=""/>
        <dsp:cNvSpPr/>
      </dsp:nvSpPr>
      <dsp:spPr>
        <a:xfrm>
          <a:off x="4515806" y="0"/>
          <a:ext cx="2507637" cy="5520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December</a:t>
          </a:r>
        </a:p>
      </dsp:txBody>
      <dsp:txXfrm>
        <a:off x="4791827" y="0"/>
        <a:ext cx="1955595" cy="552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70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14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82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16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964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150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981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595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5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96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838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493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985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319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60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035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233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5502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59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039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1028"/>
          </a:solidFill>
          <a:ln w="10775" cap="flat" cmpd="sng">
            <a:solidFill>
              <a:srgbClr val="0017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2525" tIns="56250" rIns="112525" bIns="56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6"/>
          <p:cNvSpPr txBox="1">
            <a:spLocks noGrp="1"/>
          </p:cNvSpPr>
          <p:nvPr>
            <p:ph type="title"/>
          </p:nvPr>
        </p:nvSpPr>
        <p:spPr>
          <a:xfrm>
            <a:off x="1307183" y="733978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6"/>
          <p:cNvSpPr txBox="1">
            <a:spLocks noGrp="1"/>
          </p:cNvSpPr>
          <p:nvPr>
            <p:ph type="body" idx="1"/>
          </p:nvPr>
        </p:nvSpPr>
        <p:spPr>
          <a:xfrm>
            <a:off x="1307183" y="1666573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" name="Google Shape;4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9000" y="1687067"/>
            <a:ext cx="4953000" cy="517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074490"/>
            <a:ext cx="3714750" cy="2905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330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5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  <a:defRPr sz="3600" b="1" cap="none">
                <a:solidFill>
                  <a:srgbClr val="5D37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5"/>
          <p:cNvSpPr txBox="1">
            <a:spLocks noGrp="1"/>
          </p:cNvSpPr>
          <p:nvPr>
            <p:ph type="body" idx="1"/>
          </p:nvPr>
        </p:nvSpPr>
        <p:spPr>
          <a:xfrm>
            <a:off x="224246" y="957129"/>
            <a:ext cx="11728268" cy="543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85"/>
          <p:cNvSpPr/>
          <p:nvPr/>
        </p:nvSpPr>
        <p:spPr>
          <a:xfrm rot="5400000">
            <a:off x="-366979" y="366981"/>
            <a:ext cx="845910" cy="1119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endParaRPr sz="1867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477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1028"/>
          </a:solidFill>
          <a:ln w="10775" cap="flat" cmpd="sng">
            <a:solidFill>
              <a:srgbClr val="0017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2525" tIns="56250" rIns="112525" bIns="56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6"/>
          <p:cNvSpPr txBox="1">
            <a:spLocks noGrp="1"/>
          </p:cNvSpPr>
          <p:nvPr>
            <p:ph type="title"/>
          </p:nvPr>
        </p:nvSpPr>
        <p:spPr>
          <a:xfrm>
            <a:off x="1307183" y="733978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6"/>
          <p:cNvSpPr txBox="1">
            <a:spLocks noGrp="1"/>
          </p:cNvSpPr>
          <p:nvPr>
            <p:ph type="body" idx="1"/>
          </p:nvPr>
        </p:nvSpPr>
        <p:spPr>
          <a:xfrm>
            <a:off x="1307183" y="1666573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" name="Google Shape;4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9000" y="1687067"/>
            <a:ext cx="4953000" cy="517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074490"/>
            <a:ext cx="3714750" cy="2905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9432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5" descr="A picture containing rai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95"/>
          <p:cNvGrpSpPr/>
          <p:nvPr/>
        </p:nvGrpSpPr>
        <p:grpSpPr>
          <a:xfrm>
            <a:off x="4358205" y="4512989"/>
            <a:ext cx="7832211" cy="1476672"/>
            <a:chOff x="3222138" y="4745828"/>
            <a:chExt cx="8950610" cy="1817444"/>
          </a:xfrm>
        </p:grpSpPr>
        <p:sp>
          <p:nvSpPr>
            <p:cNvPr id="61" name="Google Shape;61;p95"/>
            <p:cNvSpPr/>
            <p:nvPr/>
          </p:nvSpPr>
          <p:spPr>
            <a:xfrm>
              <a:off x="4242049" y="4745829"/>
              <a:ext cx="7930699" cy="1817443"/>
            </a:xfrm>
            <a:prstGeom prst="rect">
              <a:avLst/>
            </a:prstGeom>
            <a:solidFill>
              <a:srgbClr val="FEB61A">
                <a:alpha val="8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endParaRPr sz="28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95"/>
            <p:cNvSpPr/>
            <p:nvPr/>
          </p:nvSpPr>
          <p:spPr>
            <a:xfrm rot="-5400000">
              <a:off x="2824912" y="5143054"/>
              <a:ext cx="1817442" cy="1022991"/>
            </a:xfrm>
            <a:prstGeom prst="rtTriangle">
              <a:avLst/>
            </a:prstGeom>
            <a:solidFill>
              <a:srgbClr val="FEB61A">
                <a:alpha val="8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2"/>
                <a:buFont typeface="Calibri"/>
                <a:buNone/>
              </a:pPr>
              <a:endParaRPr sz="14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95"/>
          <p:cNvSpPr txBox="1">
            <a:spLocks noGrp="1"/>
          </p:cNvSpPr>
          <p:nvPr>
            <p:ph type="title"/>
          </p:nvPr>
        </p:nvSpPr>
        <p:spPr>
          <a:xfrm>
            <a:off x="5450905" y="4526531"/>
            <a:ext cx="6539283" cy="110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37693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_and_Text">
  <p:cSld name="9_Title_and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7"/>
          <p:cNvSpPr txBox="1"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7"/>
          <p:cNvSpPr txBox="1">
            <a:spLocks noGrp="1"/>
          </p:cNvSpPr>
          <p:nvPr>
            <p:ph type="body" idx="1"/>
          </p:nvPr>
        </p:nvSpPr>
        <p:spPr>
          <a:xfrm>
            <a:off x="269239" y="1281869"/>
            <a:ext cx="11653523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46300" bIns="914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080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22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  <a:defRPr sz="11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7"/>
          <p:cNvSpPr txBox="1">
            <a:spLocks noGrp="1"/>
          </p:cNvSpPr>
          <p:nvPr>
            <p:ph type="sldNum" idx="12"/>
          </p:nvPr>
        </p:nvSpPr>
        <p:spPr>
          <a:xfrm>
            <a:off x="9180574" y="6386377"/>
            <a:ext cx="2742188" cy="36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6300" bIns="4570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97"/>
          <p:cNvSpPr txBox="1"/>
          <p:nvPr/>
        </p:nvSpPr>
        <p:spPr>
          <a:xfrm>
            <a:off x="269238" y="6386377"/>
            <a:ext cx="8703312" cy="36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63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 © 2020 Inteltion Co., Ltd. All rights reserved. Confidential and Private.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92375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_1">
  <p:cSld name="12_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9"/>
          <p:cNvSpPr txBox="1">
            <a:spLocks noGrp="1"/>
          </p:cNvSpPr>
          <p:nvPr>
            <p:ph type="sldNum" idx="12"/>
          </p:nvPr>
        </p:nvSpPr>
        <p:spPr>
          <a:xfrm>
            <a:off x="9180574" y="6386377"/>
            <a:ext cx="2742188" cy="36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6300" bIns="4570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99"/>
          <p:cNvSpPr txBox="1"/>
          <p:nvPr/>
        </p:nvSpPr>
        <p:spPr>
          <a:xfrm>
            <a:off x="269238" y="6386377"/>
            <a:ext cx="8703312" cy="36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63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 © 2020 Inteltion Co., Ltd. All rights reserved. Confidential and Private.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93079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Blank_2">
  <p:cSld name="13_Blank_2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52035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losing_Slide_1">
  <p:cSld name="14_Closing_Slide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01" descr="Final-Logo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895" y="2581879"/>
            <a:ext cx="3773469" cy="1123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89561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losing_Slide_1">
  <p:cSld name="15_Closing_Slide_1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2"/>
          <p:cNvSpPr txBox="1"/>
          <p:nvPr/>
        </p:nvSpPr>
        <p:spPr>
          <a:xfrm>
            <a:off x="269239" y="6171616"/>
            <a:ext cx="11653522" cy="39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25" rIns="179275" bIns="143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 Inteltion Co., Ltd. All rights reserved. </a:t>
            </a:r>
            <a:endParaRPr/>
          </a:p>
        </p:txBody>
      </p:sp>
      <p:pic>
        <p:nvPicPr>
          <p:cNvPr id="89" name="Google Shape;89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781" y="2829947"/>
            <a:ext cx="2678019" cy="935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83060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logo slide">
  <p:cSld name="Closing logo slide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3"/>
          <p:cNvSpPr txBox="1"/>
          <p:nvPr/>
        </p:nvSpPr>
        <p:spPr>
          <a:xfrm>
            <a:off x="269240" y="6099190"/>
            <a:ext cx="4482124" cy="46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79275" rIns="179275" bIns="179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2017 Microsoft Corporation. All rights reserved. </a:t>
            </a:r>
            <a:endParaRPr/>
          </a:p>
        </p:txBody>
      </p:sp>
      <p:pic>
        <p:nvPicPr>
          <p:cNvPr id="92" name="Google Shape;92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191" y="291068"/>
            <a:ext cx="1121935" cy="392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9340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Hidden_Notes_Slide">
  <p:cSld name="16_Hidden_Notes_Slide">
    <p:bg>
      <p:bgPr>
        <a:solidFill>
          <a:srgbClr val="000000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4"/>
          <p:cNvSpPr txBox="1">
            <a:spLocks noGrp="1"/>
          </p:cNvSpPr>
          <p:nvPr>
            <p:ph type="body" idx="1"/>
          </p:nvPr>
        </p:nvSpPr>
        <p:spPr>
          <a:xfrm>
            <a:off x="269239" y="1189177"/>
            <a:ext cx="11653523" cy="239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spAutoFit/>
          </a:bodyPr>
          <a:lstStyle>
            <a:lvl1pPr marL="457200" lvl="0" indent="-430282" algn="l">
              <a:lnSpc>
                <a:spcPct val="90000"/>
              </a:lnSpc>
              <a:spcBef>
                <a:spcPts val="706"/>
              </a:spcBef>
              <a:spcAft>
                <a:spcPts val="0"/>
              </a:spcAft>
              <a:buClr>
                <a:schemeClr val="lt1"/>
              </a:buClr>
              <a:buSzPts val="3176"/>
              <a:buFont typeface="Arial"/>
              <a:buChar char="•"/>
              <a:defRPr sz="3529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407879" algn="l">
              <a:lnSpc>
                <a:spcPct val="90000"/>
              </a:lnSpc>
              <a:spcBef>
                <a:spcPts val="627"/>
              </a:spcBef>
              <a:spcAft>
                <a:spcPts val="0"/>
              </a:spcAft>
              <a:buClr>
                <a:schemeClr val="lt1"/>
              </a:buClr>
              <a:buSzPts val="2823"/>
              <a:buFont typeface="Arial"/>
              <a:buChar char="•"/>
              <a:defRPr sz="3137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85476" algn="l">
              <a:lnSpc>
                <a:spcPct val="90000"/>
              </a:lnSpc>
              <a:spcBef>
                <a:spcPts val="549"/>
              </a:spcBef>
              <a:spcAft>
                <a:spcPts val="0"/>
              </a:spcAft>
              <a:buClr>
                <a:schemeClr val="lt1"/>
              </a:buClr>
              <a:buSzPts val="2471"/>
              <a:buFont typeface="Arial"/>
              <a:buChar char="•"/>
              <a:defRPr sz="274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63073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lt1"/>
              </a:buClr>
              <a:buSzPts val="2118"/>
              <a:buFont typeface="Arial"/>
              <a:buChar char="•"/>
              <a:defRPr sz="2353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0671" algn="l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lt1"/>
              </a:buClr>
              <a:buSzPts val="1765"/>
              <a:buFont typeface="Arial"/>
              <a:buChar char="•"/>
              <a:defRPr sz="196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04"/>
          <p:cNvSpPr txBox="1">
            <a:spLocks noGrp="1"/>
          </p:cNvSpPr>
          <p:nvPr>
            <p:ph type="body" idx="2"/>
          </p:nvPr>
        </p:nvSpPr>
        <p:spPr>
          <a:xfrm>
            <a:off x="1" y="6238876"/>
            <a:ext cx="12192000" cy="61912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155450" tIns="77725" rIns="155450" bIns="77725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725"/>
              </a:spcBef>
              <a:spcAft>
                <a:spcPts val="0"/>
              </a:spcAft>
              <a:buClr>
                <a:srgbClr val="000000"/>
              </a:buClr>
              <a:buSzPts val="3264"/>
              <a:buFont typeface="Arial"/>
              <a:buNone/>
              <a:defRPr sz="3627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04"/>
          <p:cNvSpPr txBox="1"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328417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Walk-In">
  <p:cSld name="1_Custom Walk-I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028"/>
          </a:solidFill>
          <a:ln w="10775" cap="flat" cmpd="sng">
            <a:solidFill>
              <a:srgbClr val="0017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2525" tIns="56250" rIns="112525" bIns="56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1380" y="714350"/>
            <a:ext cx="3563815" cy="179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714350"/>
            <a:ext cx="11261523" cy="6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5"/>
          <p:cNvSpPr txBox="1">
            <a:spLocks noGrp="1"/>
          </p:cNvSpPr>
          <p:nvPr>
            <p:ph type="title"/>
          </p:nvPr>
        </p:nvSpPr>
        <p:spPr>
          <a:xfrm>
            <a:off x="4231469" y="2897540"/>
            <a:ext cx="7698122" cy="177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400"/>
              <a:buFont typeface="Calibri"/>
              <a:buNone/>
              <a:defRPr sz="5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5"/>
          <p:cNvSpPr txBox="1">
            <a:spLocks noGrp="1"/>
          </p:cNvSpPr>
          <p:nvPr>
            <p:ph type="body" idx="1"/>
          </p:nvPr>
        </p:nvSpPr>
        <p:spPr>
          <a:xfrm>
            <a:off x="4231467" y="4927055"/>
            <a:ext cx="7698123" cy="62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09725" rIns="146300" bIns="109725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71"/>
              <a:buNone/>
              <a:defRPr sz="2745" b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05"/>
          <p:cNvSpPr/>
          <p:nvPr/>
        </p:nvSpPr>
        <p:spPr>
          <a:xfrm>
            <a:off x="0" y="0"/>
            <a:ext cx="6096000" cy="6937139"/>
          </a:xfrm>
          <a:prstGeom prst="rect">
            <a:avLst/>
          </a:prstGeom>
          <a:gradFill>
            <a:gsLst>
              <a:gs pos="0">
                <a:srgbClr val="FFFFFF">
                  <a:alpha val="60000"/>
                </a:srgbClr>
              </a:gs>
              <a:gs pos="31000">
                <a:srgbClr val="FFFFFF">
                  <a:alpha val="60000"/>
                </a:srgbClr>
              </a:gs>
              <a:gs pos="84066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7498" y="358752"/>
            <a:ext cx="2212092" cy="946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3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1028"/>
          </a:solidFill>
          <a:ln w="10775" cap="flat" cmpd="sng">
            <a:solidFill>
              <a:srgbClr val="0017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2525" tIns="56250" rIns="112525" bIns="56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1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 txBox="1">
            <a:spLocks noGrp="1"/>
          </p:cNvSpPr>
          <p:nvPr>
            <p:ph type="title"/>
          </p:nvPr>
        </p:nvSpPr>
        <p:spPr>
          <a:xfrm>
            <a:off x="1307183" y="733978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06"/>
          <p:cNvSpPr txBox="1">
            <a:spLocks noGrp="1"/>
          </p:cNvSpPr>
          <p:nvPr>
            <p:ph type="body" idx="1"/>
          </p:nvPr>
        </p:nvSpPr>
        <p:spPr>
          <a:xfrm>
            <a:off x="1307183" y="1666573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9000" y="1687067"/>
            <a:ext cx="4953000" cy="517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074490"/>
            <a:ext cx="3714750" cy="2905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82130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07" descr="A picture containing rai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07"/>
          <p:cNvGrpSpPr/>
          <p:nvPr/>
        </p:nvGrpSpPr>
        <p:grpSpPr>
          <a:xfrm>
            <a:off x="4358205" y="4512989"/>
            <a:ext cx="7832211" cy="1476672"/>
            <a:chOff x="3222138" y="4745828"/>
            <a:chExt cx="8950610" cy="1817444"/>
          </a:xfrm>
        </p:grpSpPr>
        <p:sp>
          <p:nvSpPr>
            <p:cNvPr id="114" name="Google Shape;114;p107"/>
            <p:cNvSpPr/>
            <p:nvPr/>
          </p:nvSpPr>
          <p:spPr>
            <a:xfrm>
              <a:off x="4242049" y="4745829"/>
              <a:ext cx="7930699" cy="1817443"/>
            </a:xfrm>
            <a:prstGeom prst="rect">
              <a:avLst/>
            </a:prstGeom>
            <a:solidFill>
              <a:srgbClr val="FEB61A">
                <a:alpha val="8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endParaRPr sz="28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07"/>
            <p:cNvSpPr/>
            <p:nvPr/>
          </p:nvSpPr>
          <p:spPr>
            <a:xfrm rot="-5400000">
              <a:off x="2824912" y="5143054"/>
              <a:ext cx="1817442" cy="1022991"/>
            </a:xfrm>
            <a:prstGeom prst="rtTriangle">
              <a:avLst/>
            </a:prstGeom>
            <a:solidFill>
              <a:srgbClr val="FEB61A">
                <a:alpha val="8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2"/>
                <a:buFont typeface="Calibri"/>
                <a:buNone/>
              </a:pPr>
              <a:endParaRPr sz="14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07"/>
          <p:cNvSpPr txBox="1">
            <a:spLocks noGrp="1"/>
          </p:cNvSpPr>
          <p:nvPr>
            <p:ph type="title"/>
          </p:nvPr>
        </p:nvSpPr>
        <p:spPr>
          <a:xfrm>
            <a:off x="5450905" y="4526531"/>
            <a:ext cx="6539283" cy="110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785182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2FDF-7100-1A4A-5800-0811DC57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91B6B-5FD6-90B7-8819-4F463233B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7A86-1319-1949-35CA-92020468A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ED9A2-236D-D805-E9D1-6FDC6C98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AE4E9-C39C-F899-DF2F-B84A4B8F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993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417D-2B3D-BC62-D3EC-6225E2F4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7C1E-2452-409B-3FE3-774050120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36F9D-22E7-7EEB-40CA-CCFFFD07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9D111-1B36-37F9-33ED-5A7EE581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6B5E8-47AA-ECAE-5767-5FE84035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941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2989-0BD3-4B04-E776-5D040120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2B8AC-EAFD-B7C5-2635-6C934DE04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13F53-FB5C-3948-BC82-FECDC81D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20858-E31A-E226-E8EB-C123C5A2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995C6-77E4-DAB4-B2C7-B3EA40A6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21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6399-C23D-D741-DE2E-4FF41C6C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9854-0946-AC90-6477-310BC8A56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7C231-C9EA-032E-3655-01B9FBF2D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960B7-F8B7-227A-7643-254AED8F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9DD07-EF08-2F0D-BEFE-8B8052F9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05E36-4BE7-E26B-932E-387AAC18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8DC70-F317-81C4-3BC3-65B5963C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12976-7840-02C3-034E-8AE086688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051E3-E5C3-8639-B27F-A3FFA9766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D3608-AC31-B284-B959-482F12B41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BE7A7-0E1D-BCF9-DD05-7EAA0ABED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5F1CA-9169-9AFE-6137-B6057262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F733A-11B4-1B92-0C07-ADEA3260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2F1C2-CB5C-E779-50DC-E8D2D8C0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5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0563-ACF5-07AF-3A32-C231A62B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8CEA2-0A03-938D-06BC-1F8095BEC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97AB5-9D2D-6B19-CF4A-89FBE2D6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C92D3-4402-26B2-D43E-EAA231F0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21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1A6C87-B763-81D1-D73C-9632FA8B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B1E27-E4F8-5454-4E2E-085B0A9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1C641-FDEB-EA9C-927A-9C00D7F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38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7ED0-D146-9D57-5CC8-F4354773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1503-6DF3-CE14-5EC6-012DC8BA6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9EDCE-989F-3BC5-F3AF-4F962F6BD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B1179-B145-46C0-0739-250FFED7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BDF63-2857-228E-FCE4-D318C7E4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8CFDC-96C3-ED66-01EC-CF6C7C91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991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E940-5933-2AB9-EF5D-66E95656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1E3F0-89DB-63B3-1CC9-77A577683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4642E-15D9-E0F0-A714-CB52509D4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842FD-03E2-AC6F-3DF9-F2617A3F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3AF6F-4CD7-9631-2EEB-6A781D01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30D6B-64DE-1071-B388-5DED0D8B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14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3212-92C5-24FD-BFBF-2C1E3929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1B8C6-6F92-9318-16DB-D101404B4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8205D-4856-6821-3D03-8474A6BD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DE51-C37E-DF05-9D3D-5CC71E22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87AF4-C95C-1668-02DF-956964F8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24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32C0C-79C6-E3B5-D26C-3F4551FE4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8454B-876F-8501-8C79-18686927D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C2F11-503C-F31F-3648-B5C2634CC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09318-90F0-F52C-1EAE-68B939C6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F92CB-05A0-1286-6255-DC4D3C94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6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3"/>
          <p:cNvSpPr txBox="1"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3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3123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1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83"/>
          <p:cNvGrpSpPr/>
          <p:nvPr/>
        </p:nvGrpSpPr>
        <p:grpSpPr>
          <a:xfrm>
            <a:off x="12284340" y="34589"/>
            <a:ext cx="309875" cy="6788823"/>
            <a:chOff x="12519377" y="-15171"/>
            <a:chExt cx="349955" cy="5130095"/>
          </a:xfrm>
        </p:grpSpPr>
        <p:sp>
          <p:nvSpPr>
            <p:cNvPr id="13" name="Google Shape;13;p83"/>
            <p:cNvSpPr/>
            <p:nvPr/>
          </p:nvSpPr>
          <p:spPr>
            <a:xfrm>
              <a:off x="12519377" y="-15171"/>
              <a:ext cx="349955" cy="620889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146300" rIns="182875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83"/>
            <p:cNvSpPr/>
            <p:nvPr/>
          </p:nvSpPr>
          <p:spPr>
            <a:xfrm>
              <a:off x="12519377" y="629001"/>
              <a:ext cx="349955" cy="6208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75" tIns="146300" rIns="182875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83"/>
            <p:cNvSpPr/>
            <p:nvPr/>
          </p:nvSpPr>
          <p:spPr>
            <a:xfrm>
              <a:off x="12519377" y="1273173"/>
              <a:ext cx="349955" cy="6208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75" tIns="146300" rIns="182875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83"/>
            <p:cNvSpPr/>
            <p:nvPr/>
          </p:nvSpPr>
          <p:spPr>
            <a:xfrm>
              <a:off x="12519377" y="1917345"/>
              <a:ext cx="349955" cy="620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82875" tIns="146300" rIns="182875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83"/>
            <p:cNvSpPr/>
            <p:nvPr/>
          </p:nvSpPr>
          <p:spPr>
            <a:xfrm>
              <a:off x="12519377" y="2561517"/>
              <a:ext cx="349955" cy="620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75" tIns="146300" rIns="182875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83"/>
            <p:cNvSpPr/>
            <p:nvPr/>
          </p:nvSpPr>
          <p:spPr>
            <a:xfrm>
              <a:off x="12519377" y="3205689"/>
              <a:ext cx="349955" cy="620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82875" tIns="146300" rIns="182875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83"/>
            <p:cNvSpPr/>
            <p:nvPr/>
          </p:nvSpPr>
          <p:spPr>
            <a:xfrm>
              <a:off x="12519377" y="3849861"/>
              <a:ext cx="349955" cy="620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82875" tIns="146300" rIns="182875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83"/>
            <p:cNvSpPr/>
            <p:nvPr/>
          </p:nvSpPr>
          <p:spPr>
            <a:xfrm>
              <a:off x="12519377" y="4494035"/>
              <a:ext cx="349955" cy="62088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75" tIns="146300" rIns="182875" bIns="146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2390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79AE5-7CE9-CD53-6F5C-ECB8A5E6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30076-4B1D-D65B-7618-CBD0EBAE7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FF1EC-0103-C7BC-228D-FA2F7928D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01450-4C8B-4309-92C6-78CE081CFE7D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C7636-8081-AC12-9D1A-1F3212ED6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7738-B4D5-63BB-38DC-CC346CA3E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2573A-B8B7-47A7-95AB-312326B1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4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7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2.gif"/><Relationship Id="rId11" Type="http://schemas.openxmlformats.org/officeDocument/2006/relationships/image" Target="../media/image167.jpg"/><Relationship Id="rId5" Type="http://schemas.openxmlformats.org/officeDocument/2006/relationships/image" Target="../media/image171.png"/><Relationship Id="rId10" Type="http://schemas.openxmlformats.org/officeDocument/2006/relationships/image" Target="../media/image176.sv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67.jp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17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ail.inteltion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gif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8" Type="http://schemas.openxmlformats.org/officeDocument/2006/relationships/image" Target="../media/image38.png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3.png"/><Relationship Id="rId21" Type="http://schemas.openxmlformats.org/officeDocument/2006/relationships/image" Target="../media/image98.png"/><Relationship Id="rId42" Type="http://schemas.openxmlformats.org/officeDocument/2006/relationships/image" Target="../media/image119.tiff"/><Relationship Id="rId47" Type="http://schemas.openxmlformats.org/officeDocument/2006/relationships/image" Target="../media/image124.png"/><Relationship Id="rId63" Type="http://schemas.openxmlformats.org/officeDocument/2006/relationships/image" Target="../media/image140.png"/><Relationship Id="rId68" Type="http://schemas.openxmlformats.org/officeDocument/2006/relationships/image" Target="../media/image145.png"/><Relationship Id="rId7" Type="http://schemas.openxmlformats.org/officeDocument/2006/relationships/image" Target="../media/image84.png"/><Relationship Id="rId71" Type="http://schemas.openxmlformats.org/officeDocument/2006/relationships/image" Target="../media/image148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9" Type="http://schemas.openxmlformats.org/officeDocument/2006/relationships/image" Target="../media/image106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tiff"/><Relationship Id="rId40" Type="http://schemas.openxmlformats.org/officeDocument/2006/relationships/image" Target="../media/image117.tiff"/><Relationship Id="rId45" Type="http://schemas.openxmlformats.org/officeDocument/2006/relationships/image" Target="../media/image122.tiff"/><Relationship Id="rId53" Type="http://schemas.openxmlformats.org/officeDocument/2006/relationships/image" Target="../media/image130.png"/><Relationship Id="rId58" Type="http://schemas.openxmlformats.org/officeDocument/2006/relationships/image" Target="../media/image135.png"/><Relationship Id="rId66" Type="http://schemas.openxmlformats.org/officeDocument/2006/relationships/image" Target="../media/image143.jpeg"/><Relationship Id="rId5" Type="http://schemas.openxmlformats.org/officeDocument/2006/relationships/image" Target="../media/image82.png"/><Relationship Id="rId61" Type="http://schemas.openxmlformats.org/officeDocument/2006/relationships/image" Target="../media/image138.tiff"/><Relationship Id="rId19" Type="http://schemas.openxmlformats.org/officeDocument/2006/relationships/image" Target="../media/image9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tiff"/><Relationship Id="rId43" Type="http://schemas.openxmlformats.org/officeDocument/2006/relationships/image" Target="../media/image120.tiff"/><Relationship Id="rId48" Type="http://schemas.openxmlformats.org/officeDocument/2006/relationships/image" Target="../media/image125.jpeg"/><Relationship Id="rId56" Type="http://schemas.openxmlformats.org/officeDocument/2006/relationships/image" Target="../media/image133.png"/><Relationship Id="rId64" Type="http://schemas.openxmlformats.org/officeDocument/2006/relationships/image" Target="../media/image141.png"/><Relationship Id="rId69" Type="http://schemas.openxmlformats.org/officeDocument/2006/relationships/image" Target="../media/image146.png"/><Relationship Id="rId8" Type="http://schemas.openxmlformats.org/officeDocument/2006/relationships/image" Target="../media/image85.png"/><Relationship Id="rId51" Type="http://schemas.openxmlformats.org/officeDocument/2006/relationships/image" Target="../media/image128.jpe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tiff"/><Relationship Id="rId46" Type="http://schemas.openxmlformats.org/officeDocument/2006/relationships/image" Target="../media/image123.png"/><Relationship Id="rId59" Type="http://schemas.openxmlformats.org/officeDocument/2006/relationships/image" Target="../media/image136.png"/><Relationship Id="rId67" Type="http://schemas.openxmlformats.org/officeDocument/2006/relationships/image" Target="../media/image144.png"/><Relationship Id="rId20" Type="http://schemas.openxmlformats.org/officeDocument/2006/relationships/image" Target="../media/image97.png"/><Relationship Id="rId41" Type="http://schemas.openxmlformats.org/officeDocument/2006/relationships/image" Target="../media/image118.tiff"/><Relationship Id="rId54" Type="http://schemas.openxmlformats.org/officeDocument/2006/relationships/image" Target="../media/image131.png"/><Relationship Id="rId62" Type="http://schemas.openxmlformats.org/officeDocument/2006/relationships/image" Target="../media/image139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tiff"/><Relationship Id="rId49" Type="http://schemas.openxmlformats.org/officeDocument/2006/relationships/image" Target="../media/image126.png"/><Relationship Id="rId57" Type="http://schemas.openxmlformats.org/officeDocument/2006/relationships/image" Target="../media/image134.png"/><Relationship Id="rId10" Type="http://schemas.openxmlformats.org/officeDocument/2006/relationships/image" Target="../media/image87.png"/><Relationship Id="rId31" Type="http://schemas.openxmlformats.org/officeDocument/2006/relationships/image" Target="../media/image108.png"/><Relationship Id="rId44" Type="http://schemas.openxmlformats.org/officeDocument/2006/relationships/image" Target="../media/image121.tiff"/><Relationship Id="rId52" Type="http://schemas.openxmlformats.org/officeDocument/2006/relationships/image" Target="../media/image129.png"/><Relationship Id="rId60" Type="http://schemas.openxmlformats.org/officeDocument/2006/relationships/image" Target="../media/image137.emf"/><Relationship Id="rId65" Type="http://schemas.openxmlformats.org/officeDocument/2006/relationships/image" Target="../media/image14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9" Type="http://schemas.openxmlformats.org/officeDocument/2006/relationships/image" Target="../media/image116.tiff"/><Relationship Id="rId34" Type="http://schemas.openxmlformats.org/officeDocument/2006/relationships/image" Target="../media/image111.png"/><Relationship Id="rId50" Type="http://schemas.openxmlformats.org/officeDocument/2006/relationships/image" Target="../media/image127.png"/><Relationship Id="rId55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91.png"/><Relationship Id="rId18" Type="http://schemas.openxmlformats.org/officeDocument/2006/relationships/image" Target="../media/image148.png"/><Relationship Id="rId3" Type="http://schemas.openxmlformats.org/officeDocument/2006/relationships/image" Target="../media/image85.png"/><Relationship Id="rId7" Type="http://schemas.openxmlformats.org/officeDocument/2006/relationships/image" Target="../media/image145.png"/><Relationship Id="rId12" Type="http://schemas.openxmlformats.org/officeDocument/2006/relationships/image" Target="../media/image90.png"/><Relationship Id="rId17" Type="http://schemas.openxmlformats.org/officeDocument/2006/relationships/image" Target="../media/image114.tiff"/><Relationship Id="rId2" Type="http://schemas.openxmlformats.org/officeDocument/2006/relationships/image" Target="../media/image82.png"/><Relationship Id="rId16" Type="http://schemas.openxmlformats.org/officeDocument/2006/relationships/image" Target="../media/image149.jpe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2.png"/><Relationship Id="rId5" Type="http://schemas.openxmlformats.org/officeDocument/2006/relationships/image" Target="../media/image125.jpe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16.tiff"/><Relationship Id="rId4" Type="http://schemas.openxmlformats.org/officeDocument/2006/relationships/image" Target="../media/image124.png"/><Relationship Id="rId9" Type="http://schemas.openxmlformats.org/officeDocument/2006/relationships/image" Target="../media/image79.png"/><Relationship Id="rId1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2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03036"/>
            <a:ext cx="6929529" cy="356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0857" y="4344208"/>
            <a:ext cx="2895600" cy="139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0480" y="494988"/>
            <a:ext cx="2309716" cy="9884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89;p20">
            <a:extLst>
              <a:ext uri="{FF2B5EF4-FFF2-40B4-BE49-F238E27FC236}">
                <a16:creationId xmlns:a16="http://schemas.microsoft.com/office/drawing/2014/main" id="{51B40136-30F2-4C09-A6E9-1A625EB7A4FC}"/>
              </a:ext>
            </a:extLst>
          </p:cNvPr>
          <p:cNvSpPr txBox="1">
            <a:spLocks/>
          </p:cNvSpPr>
          <p:nvPr/>
        </p:nvSpPr>
        <p:spPr>
          <a:xfrm>
            <a:off x="5853404" y="2563357"/>
            <a:ext cx="5834744" cy="9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480"/>
              </a:spcBef>
              <a:buClr>
                <a:schemeClr val="lt1"/>
              </a:buClr>
              <a:buSzPts val="2160"/>
            </a:pPr>
            <a:r>
              <a:rPr lang="en-US"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Joiner Orientation</a:t>
            </a:r>
          </a:p>
          <a:p>
            <a:pPr marL="0" indent="0" algn="r">
              <a:lnSpc>
                <a:spcPct val="100000"/>
              </a:lnSpc>
              <a:spcBef>
                <a:spcPts val="480"/>
              </a:spcBef>
              <a:buClr>
                <a:schemeClr val="lt1"/>
              </a:buClr>
              <a:buSzPts val="2160"/>
            </a:pPr>
            <a:endParaRPr lang="en-US" sz="4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89;p20">
            <a:extLst>
              <a:ext uri="{FF2B5EF4-FFF2-40B4-BE49-F238E27FC236}">
                <a16:creationId xmlns:a16="http://schemas.microsoft.com/office/drawing/2014/main" id="{C2445B9C-56AF-4101-92A1-96120D24C526}"/>
              </a:ext>
            </a:extLst>
          </p:cNvPr>
          <p:cNvSpPr txBox="1">
            <a:spLocks/>
          </p:cNvSpPr>
          <p:nvPr/>
        </p:nvSpPr>
        <p:spPr>
          <a:xfrm>
            <a:off x="9302621" y="3300475"/>
            <a:ext cx="2385527" cy="71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480"/>
              </a:spcBef>
              <a:buClr>
                <a:schemeClr val="lt1"/>
              </a:buClr>
              <a:buSzPts val="2160"/>
            </a:pPr>
            <a:endParaRPr lang="en-US" sz="2800">
              <a:solidFill>
                <a:srgbClr val="FF0000"/>
              </a:solidFill>
            </a:endParaRPr>
          </a:p>
          <a:p>
            <a:pPr marL="0" indent="0" algn="r">
              <a:lnSpc>
                <a:spcPct val="100000"/>
              </a:lnSpc>
              <a:spcBef>
                <a:spcPts val="480"/>
              </a:spcBef>
              <a:buSzPts val="2160"/>
            </a:pPr>
            <a:endParaRPr lang="en-US" sz="28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480"/>
              </a:spcBef>
              <a:buClr>
                <a:schemeClr val="lt1"/>
              </a:buClr>
              <a:buSzPts val="2160"/>
            </a:pPr>
            <a:endParaRPr lang="en-US" sz="28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3197707" y="795427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3197707" y="1390279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Overview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Career Path &amp; Performance Review</a:t>
            </a:r>
          </a:p>
          <a:p>
            <a:pPr marL="342900">
              <a:lnSpc>
                <a:spcPct val="100000"/>
              </a:lnSpc>
              <a:spcBef>
                <a:spcPts val="480"/>
              </a:spcBef>
              <a:buSzPts val="2160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Vision &amp; Organization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Email Setup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Timesheet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264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E38392-33EC-4B7E-82CC-6DFBD9DF2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18"/>
          <a:stretch/>
        </p:blipFill>
        <p:spPr>
          <a:xfrm>
            <a:off x="224246" y="0"/>
            <a:ext cx="11967754" cy="63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90B05-4CEF-41CF-8D0F-85BAB564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Career Path</a:t>
            </a:r>
            <a:br>
              <a:rPr lang="en-US"/>
            </a:b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5D36B0-58F9-46FE-9ED7-F211FE49EFA5}"/>
              </a:ext>
            </a:extLst>
          </p:cNvPr>
          <p:cNvSpPr txBox="1">
            <a:spLocks/>
          </p:cNvSpPr>
          <p:nvPr/>
        </p:nvSpPr>
        <p:spPr>
          <a:xfrm>
            <a:off x="2056591" y="6339369"/>
            <a:ext cx="1877456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5D37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/>
              <a:t>0-4 years</a:t>
            </a:r>
            <a:br>
              <a:rPr lang="en-US"/>
            </a:b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01328A-659F-4636-A1F7-4E3336E4EFAE}"/>
              </a:ext>
            </a:extLst>
          </p:cNvPr>
          <p:cNvSpPr txBox="1">
            <a:spLocks/>
          </p:cNvSpPr>
          <p:nvPr/>
        </p:nvSpPr>
        <p:spPr>
          <a:xfrm>
            <a:off x="3750712" y="6339368"/>
            <a:ext cx="1877456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5D37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/>
              <a:t>4-7 years</a:t>
            </a:r>
            <a:br>
              <a:rPr lang="en-US"/>
            </a:b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39A2E7-92EC-4FCA-A7A7-A7B61783BE71}"/>
              </a:ext>
            </a:extLst>
          </p:cNvPr>
          <p:cNvSpPr txBox="1">
            <a:spLocks/>
          </p:cNvSpPr>
          <p:nvPr/>
        </p:nvSpPr>
        <p:spPr>
          <a:xfrm>
            <a:off x="5604327" y="6342909"/>
            <a:ext cx="1877456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5D37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/>
              <a:t>7-10 years</a:t>
            </a:r>
            <a:br>
              <a:rPr lang="en-US"/>
            </a:b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C05C2C-280E-4B66-8ED4-493A31A4C512}"/>
              </a:ext>
            </a:extLst>
          </p:cNvPr>
          <p:cNvSpPr txBox="1">
            <a:spLocks/>
          </p:cNvSpPr>
          <p:nvPr/>
        </p:nvSpPr>
        <p:spPr>
          <a:xfrm>
            <a:off x="7426041" y="6357082"/>
            <a:ext cx="1877456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5D37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/>
              <a:t>10+ years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6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8B806-73AF-4590-A502-4235BC8F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75" b="1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>
              <a:defRPr/>
            </a:pPr>
            <a:fld id="{958A637B-FEFF-4F34-B650-40DB8949AA6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5C210-C933-42F7-9121-4B0A6BC42A41}"/>
              </a:ext>
            </a:extLst>
          </p:cNvPr>
          <p:cNvSpPr txBox="1"/>
          <p:nvPr/>
        </p:nvSpPr>
        <p:spPr>
          <a:xfrm>
            <a:off x="1846387" y="994133"/>
            <a:ext cx="8989255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1. using proven methods, tools, and techniques. </a:t>
            </a:r>
          </a:p>
          <a:p>
            <a:pPr>
              <a:lnSpc>
                <a:spcPts val="2000"/>
              </a:lnSpc>
            </a:pPr>
            <a:endParaRPr lang="en-US" sz="200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2. </a:t>
            </a: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utilizing knowledge, and techniques required by the assignment</a:t>
            </a:r>
          </a:p>
          <a:p>
            <a:pPr>
              <a:lnSpc>
                <a:spcPts val="2000"/>
              </a:lnSpc>
            </a:pPr>
            <a:endParaRPr lang="en-US" sz="200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3. solving problems in daily business and operation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2090-CA9D-445A-B877-8AD13D164186}"/>
              </a:ext>
            </a:extLst>
          </p:cNvPr>
          <p:cNvSpPr txBox="1"/>
          <p:nvPr/>
        </p:nvSpPr>
        <p:spPr>
          <a:xfrm>
            <a:off x="1572066" y="528389"/>
            <a:ext cx="7265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A. Contributions to project assignments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10673-6A3B-4954-AFC5-D369A8F2E826}"/>
              </a:ext>
            </a:extLst>
          </p:cNvPr>
          <p:cNvSpPr txBox="1"/>
          <p:nvPr/>
        </p:nvSpPr>
        <p:spPr>
          <a:xfrm>
            <a:off x="1572065" y="16302"/>
            <a:ext cx="8039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/>
              <a:t>Analyst Role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914E1-B228-4A7F-B626-AC9F040DB83A}"/>
              </a:ext>
            </a:extLst>
          </p:cNvPr>
          <p:cNvSpPr txBox="1"/>
          <p:nvPr/>
        </p:nvSpPr>
        <p:spPr>
          <a:xfrm>
            <a:off x="1677576" y="2423654"/>
            <a:ext cx="8989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B. Contributions to team (members)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7DEC2-7F8D-474E-ACAC-C436140A7A8C}"/>
              </a:ext>
            </a:extLst>
          </p:cNvPr>
          <p:cNvSpPr txBox="1"/>
          <p:nvPr/>
        </p:nvSpPr>
        <p:spPr>
          <a:xfrm>
            <a:off x="1832318" y="3020396"/>
            <a:ext cx="924481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4. performing duties as your supervisor instruct </a:t>
            </a:r>
          </a:p>
          <a:p>
            <a:pPr>
              <a:lnSpc>
                <a:spcPts val="1800"/>
              </a:lnSpc>
            </a:pPr>
            <a:endParaRPr lang="en-US" sz="200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>
              <a:lnSpc>
                <a:spcPts val="18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5. working with supervisor and end-users to understand client’s needs</a:t>
            </a:r>
          </a:p>
          <a:p>
            <a:pPr>
              <a:lnSpc>
                <a:spcPts val="1800"/>
              </a:lnSpc>
            </a:pPr>
            <a:endParaRPr lang="en-US" sz="200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6. </a:t>
            </a: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assisting your supervisor to interview clients, conducting studies, gathering, interpreting, and using complex data to develop actionable steps that will improve processes and optimize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ADA2C-70E9-4F60-BC92-2B834C6CD343}"/>
              </a:ext>
            </a:extLst>
          </p:cNvPr>
          <p:cNvSpPr txBox="1"/>
          <p:nvPr/>
        </p:nvSpPr>
        <p:spPr>
          <a:xfrm>
            <a:off x="1677570" y="4864061"/>
            <a:ext cx="4965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C. Relationship with clients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EB0C7-789C-4D53-BEDC-AB9FAC74176D}"/>
              </a:ext>
            </a:extLst>
          </p:cNvPr>
          <p:cNvSpPr txBox="1"/>
          <p:nvPr/>
        </p:nvSpPr>
        <p:spPr>
          <a:xfrm>
            <a:off x="1881554" y="5335365"/>
            <a:ext cx="8700868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7. keeping positive working environment with clients.</a:t>
            </a:r>
          </a:p>
          <a:p>
            <a:pPr>
              <a:lnSpc>
                <a:spcPts val="2000"/>
              </a:lnSpc>
            </a:pPr>
            <a:endParaRPr lang="en-US" sz="200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8. </a:t>
            </a: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keeping lines of communication open with clients in order to gain a better understanding of their needs and expectation.</a:t>
            </a:r>
          </a:p>
        </p:txBody>
      </p:sp>
    </p:spTree>
    <p:extLst>
      <p:ext uri="{BB962C8B-B14F-4D97-AF65-F5344CB8AC3E}">
        <p14:creationId xmlns:p14="http://schemas.microsoft.com/office/powerpoint/2010/main" val="245632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5C4DE-CFA2-4D38-B168-7FCBADD5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75" b="1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>
              <a:defRPr/>
            </a:pPr>
            <a:fld id="{958A637B-FEFF-4F34-B650-40DB8949AA6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C9BC6-EDC5-4592-9E53-142C4AEF86CA}"/>
              </a:ext>
            </a:extLst>
          </p:cNvPr>
          <p:cNvSpPr txBox="1"/>
          <p:nvPr/>
        </p:nvSpPr>
        <p:spPr>
          <a:xfrm>
            <a:off x="1790115" y="970100"/>
            <a:ext cx="9143999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. designing, planning, and implementing information technology </a:t>
            </a: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solutions for clients.</a:t>
            </a:r>
          </a:p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2. determining the requirements of an assignment objectives. </a:t>
            </a:r>
          </a:p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. preparing test plan, test scripts for system testing, functional testing and implement the plan. </a:t>
            </a:r>
          </a:p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4. providing support for activities related to data conversion and resolving any issues occurring.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C9334-7A12-45C4-A98F-DD6D916AE383}"/>
              </a:ext>
            </a:extLst>
          </p:cNvPr>
          <p:cNvSpPr txBox="1"/>
          <p:nvPr/>
        </p:nvSpPr>
        <p:spPr>
          <a:xfrm>
            <a:off x="1593166" y="16302"/>
            <a:ext cx="8004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/>
              <a:t>Consultant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88F20-DF34-4F44-9364-A42646C24502}"/>
              </a:ext>
            </a:extLst>
          </p:cNvPr>
          <p:cNvSpPr txBox="1"/>
          <p:nvPr/>
        </p:nvSpPr>
        <p:spPr>
          <a:xfrm>
            <a:off x="1557998" y="528389"/>
            <a:ext cx="7265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A. Contributions to project 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D2470-42E7-4A76-8B24-16411BF898C7}"/>
              </a:ext>
            </a:extLst>
          </p:cNvPr>
          <p:cNvSpPr txBox="1"/>
          <p:nvPr/>
        </p:nvSpPr>
        <p:spPr>
          <a:xfrm>
            <a:off x="1846387" y="3725157"/>
            <a:ext cx="9143999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5. reviewing tasks performed by analysts as well as coaching and supporting their morale. </a:t>
            </a:r>
          </a:p>
          <a:p>
            <a:pPr>
              <a:lnSpc>
                <a:spcPts val="2000"/>
              </a:lnSpc>
            </a:pPr>
            <a:endParaRPr lang="en-US" sz="200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6. on-the-job training and coaching consultants and analysts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7BD32-EEB0-4F9C-99BC-B93AC30417DC}"/>
              </a:ext>
            </a:extLst>
          </p:cNvPr>
          <p:cNvSpPr txBox="1"/>
          <p:nvPr/>
        </p:nvSpPr>
        <p:spPr>
          <a:xfrm>
            <a:off x="1719775" y="3226304"/>
            <a:ext cx="8989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B. Contributions to team (members)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9A474-4E18-4FB0-B951-4C09E8679CE4}"/>
              </a:ext>
            </a:extLst>
          </p:cNvPr>
          <p:cNvSpPr txBox="1"/>
          <p:nvPr/>
        </p:nvSpPr>
        <p:spPr>
          <a:xfrm>
            <a:off x="1846386" y="5362195"/>
            <a:ext cx="88626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7. </a:t>
            </a: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Able to lead client meeting with support from supervisor</a:t>
            </a:r>
          </a:p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8. Able to provide non-complex solution for customer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491CF6-DF58-4CF9-B7C4-FE6D490515CC}"/>
              </a:ext>
            </a:extLst>
          </p:cNvPr>
          <p:cNvSpPr txBox="1"/>
          <p:nvPr/>
        </p:nvSpPr>
        <p:spPr>
          <a:xfrm>
            <a:off x="1677570" y="4864061"/>
            <a:ext cx="4965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C. Relationship with clients</a:t>
            </a:r>
          </a:p>
        </p:txBody>
      </p:sp>
    </p:spTree>
    <p:extLst>
      <p:ext uri="{BB962C8B-B14F-4D97-AF65-F5344CB8AC3E}">
        <p14:creationId xmlns:p14="http://schemas.microsoft.com/office/powerpoint/2010/main" val="175731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E2EDA-810E-4A82-A51E-FC227A71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75" b="1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>
              <a:defRPr/>
            </a:pPr>
            <a:fld id="{958A637B-FEFF-4F34-B650-40DB8949AA6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00B77-45F5-409E-81A4-187211210723}"/>
              </a:ext>
            </a:extLst>
          </p:cNvPr>
          <p:cNvSpPr txBox="1"/>
          <p:nvPr/>
        </p:nvSpPr>
        <p:spPr>
          <a:xfrm>
            <a:off x="1790115" y="1035619"/>
            <a:ext cx="91604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1. interpreting and formulating conclusions that lead to solutions. </a:t>
            </a:r>
          </a:p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2. </a:t>
            </a: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Developing both technical and business solutions for client situations to meet goals and objectives.</a:t>
            </a:r>
          </a:p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3. Managing knowledge / experience sharing within the team</a:t>
            </a:r>
          </a:p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4. </a:t>
            </a: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Able to manage small project size of 2-3 people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AADE0-114B-4C44-80FD-0A6C71437D9C}"/>
              </a:ext>
            </a:extLst>
          </p:cNvPr>
          <p:cNvSpPr txBox="1"/>
          <p:nvPr/>
        </p:nvSpPr>
        <p:spPr>
          <a:xfrm>
            <a:off x="1593166" y="16302"/>
            <a:ext cx="8004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/>
              <a:t>Sr. Consultant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416DC-1C0E-46B3-B1DE-295216326523}"/>
              </a:ext>
            </a:extLst>
          </p:cNvPr>
          <p:cNvSpPr txBox="1"/>
          <p:nvPr/>
        </p:nvSpPr>
        <p:spPr>
          <a:xfrm>
            <a:off x="1557998" y="528389"/>
            <a:ext cx="7265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A. Contributions to project assignments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092C1-F418-4C78-B4E3-4BF3F6538F0F}"/>
              </a:ext>
            </a:extLst>
          </p:cNvPr>
          <p:cNvSpPr txBox="1"/>
          <p:nvPr/>
        </p:nvSpPr>
        <p:spPr>
          <a:xfrm>
            <a:off x="1378709" y="2695671"/>
            <a:ext cx="8989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B. Contributions to team (members)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47830-A036-45C6-B83C-32102333CBAE}"/>
              </a:ext>
            </a:extLst>
          </p:cNvPr>
          <p:cNvSpPr txBox="1"/>
          <p:nvPr/>
        </p:nvSpPr>
        <p:spPr>
          <a:xfrm>
            <a:off x="1790114" y="3222303"/>
            <a:ext cx="88907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5. helping project manager to develop work plans and coordinate daily fieldwork and project team efforts. </a:t>
            </a:r>
          </a:p>
          <a:p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6. Coaching and supporting team member to improve performance as a team. </a:t>
            </a:r>
          </a:p>
          <a:p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7. Able to lead business, technical, or testing 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571AA-4B12-4DFD-8E2B-92209360C9DC}"/>
              </a:ext>
            </a:extLst>
          </p:cNvPr>
          <p:cNvSpPr txBox="1"/>
          <p:nvPr/>
        </p:nvSpPr>
        <p:spPr>
          <a:xfrm>
            <a:off x="1663504" y="5340897"/>
            <a:ext cx="9385497" cy="861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8</a:t>
            </a: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. Managing project scope and expectations.</a:t>
            </a:r>
          </a:p>
          <a:p>
            <a:pPr>
              <a:lnSpc>
                <a:spcPts val="2000"/>
              </a:lnSpc>
            </a:pPr>
            <a:r>
              <a:rPr lang="en-US" sz="2000">
                <a:latin typeface="Leelawadee" panose="020B0502040204020203" pitchFamily="34" charset="-34"/>
                <a:cs typeface="Leelawadee" panose="020B0502040204020203" pitchFamily="34" charset="-34"/>
              </a:rPr>
              <a:t>9. Able to provide high-level complex solution for customer</a:t>
            </a:r>
          </a:p>
          <a:p>
            <a:pPr>
              <a:lnSpc>
                <a:spcPts val="2000"/>
              </a:lnSpc>
            </a:pPr>
            <a:r>
              <a:rPr lang="en-US" sz="2000" u="sng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10. Professional presentation of issue/problem with suggested solutions to clients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7AE99-CFA4-48A4-8780-D291278A9FC2}"/>
              </a:ext>
            </a:extLst>
          </p:cNvPr>
          <p:cNvSpPr txBox="1"/>
          <p:nvPr/>
        </p:nvSpPr>
        <p:spPr>
          <a:xfrm>
            <a:off x="1396211" y="4864061"/>
            <a:ext cx="4965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ighlight>
                  <a:srgbClr val="FFFF00"/>
                </a:highlight>
                <a:latin typeface="Leelawadee" panose="020B0502040204020203" pitchFamily="34" charset="-34"/>
                <a:cs typeface="Leelawadee" panose="020B0502040204020203" pitchFamily="34" charset="-34"/>
              </a:rPr>
              <a:t>C. Relationship with clients</a:t>
            </a:r>
          </a:p>
        </p:txBody>
      </p:sp>
    </p:spTree>
    <p:extLst>
      <p:ext uri="{BB962C8B-B14F-4D97-AF65-F5344CB8AC3E}">
        <p14:creationId xmlns:p14="http://schemas.microsoft.com/office/powerpoint/2010/main" val="111959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A76DAC-4AED-476D-9008-33463870A327}"/>
              </a:ext>
            </a:extLst>
          </p:cNvPr>
          <p:cNvSpPr txBox="1"/>
          <p:nvPr/>
        </p:nvSpPr>
        <p:spPr>
          <a:xfrm>
            <a:off x="1824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ct val="30000"/>
              </a:spcAft>
              <a:buClr>
                <a:schemeClr val="accent1"/>
              </a:buClr>
              <a:buSzPct val="90000"/>
            </a:pPr>
            <a:r>
              <a:rPr lang="en-US" altLang="en-US" sz="360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Role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86D9-7C06-41DB-ACFD-B41B7D390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7838" y="1387475"/>
            <a:ext cx="8543925" cy="4699000"/>
          </a:xfrm>
        </p:spPr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228600" lvl="1" indent="0"/>
            <a:r>
              <a:rPr lang="en-US" sz="2400" b="1"/>
              <a:t>Project Manager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1" u="sng">
                <a:solidFill>
                  <a:srgbClr val="C00000"/>
                </a:solidFill>
                <a:latin typeface="Leelawadee" panose="020B0502040204020203" pitchFamily="34" charset="-34"/>
                <a:ea typeface="ＭＳ Ｐゴシック" charset="0"/>
                <a:cs typeface="Leelawadee" panose="020B0502040204020203" pitchFamily="34" charset="-34"/>
              </a:rPr>
              <a:t>Managing a team of 10+ resources, supervising team members through monitoring daily business and operation, with effective and timely direction and suggestion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Leelawadee" panose="020B0502040204020203" pitchFamily="34" charset="-34"/>
                <a:ea typeface="ＭＳ Ｐゴシック" charset="0"/>
                <a:cs typeface="Leelawadee" panose="020B0502040204020203" pitchFamily="34" charset="-34"/>
              </a:rPr>
              <a:t>Supporting and coaching team members by solving technical and operational problems based on own experiences and having a general expertise in a specific area</a:t>
            </a:r>
          </a:p>
          <a:p>
            <a:pPr lvl="1"/>
            <a:endParaRPr lang="en-US"/>
          </a:p>
          <a:p>
            <a:pPr marL="228600" lvl="1" indent="0"/>
            <a:r>
              <a:rPr lang="en-US" sz="2400" b="1"/>
              <a:t>Solution Manager</a:t>
            </a:r>
          </a:p>
          <a:p>
            <a:pPr marL="228600" lvl="1" indent="0"/>
            <a:endParaRPr lang="en-US" sz="2000" b="1">
              <a:highlight>
                <a:srgbClr val="FFFF00"/>
              </a:highlight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1" u="sng">
                <a:solidFill>
                  <a:srgbClr val="C00000"/>
                </a:solidFill>
                <a:latin typeface="Leelawadee" panose="020B0502040204020203" pitchFamily="34" charset="-34"/>
                <a:ea typeface="ＭＳ Ｐゴシック" charset="0"/>
                <a:cs typeface="Leelawadee" panose="020B0502040204020203" pitchFamily="34" charset="-34"/>
              </a:rPr>
              <a:t>Design solution architect and recommend appropriate tools or systems to meet customer need and expectation.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Leelawadee" panose="020B0502040204020203" pitchFamily="34" charset="-34"/>
                <a:ea typeface="ＭＳ Ｐゴシック" charset="0"/>
                <a:cs typeface="Leelawadee" panose="020B0502040204020203" pitchFamily="34" charset="-34"/>
              </a:rPr>
              <a:t>Having technical expertise knowledge in more than one area of data consultation e.g., data engineering, data science, BI, </a:t>
            </a:r>
            <a:r>
              <a:rPr lang="en-US" sz="2000" b="1" err="1">
                <a:latin typeface="Leelawadee" panose="020B0502040204020203" pitchFamily="34" charset="-34"/>
                <a:ea typeface="ＭＳ Ｐゴシック" charset="0"/>
                <a:cs typeface="Leelawadee" panose="020B0502040204020203" pitchFamily="34" charset="-34"/>
              </a:rPr>
              <a:t>etc</a:t>
            </a:r>
            <a:r>
              <a:rPr lang="en-US" sz="2000" b="1">
                <a:latin typeface="Leelawadee" panose="020B0502040204020203" pitchFamily="34" charset="-34"/>
                <a:ea typeface="ＭＳ Ｐゴシック" charset="0"/>
                <a:cs typeface="Leelawadee" panose="020B0502040204020203" pitchFamily="34" charset="-34"/>
              </a:rPr>
              <a:t> to support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5B98F-B9E9-4114-B753-FBFC0EE2615B}"/>
              </a:ext>
            </a:extLst>
          </p:cNvPr>
          <p:cNvSpPr txBox="1"/>
          <p:nvPr/>
        </p:nvSpPr>
        <p:spPr>
          <a:xfrm>
            <a:off x="1593166" y="16302"/>
            <a:ext cx="8004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/>
              <a:t>Manager Role</a:t>
            </a:r>
          </a:p>
        </p:txBody>
      </p:sp>
    </p:spTree>
    <p:extLst>
      <p:ext uri="{BB962C8B-B14F-4D97-AF65-F5344CB8AC3E}">
        <p14:creationId xmlns:p14="http://schemas.microsoft.com/office/powerpoint/2010/main" val="93191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 dirty="0"/>
              <a:t>Performance Review &amp; Scoring</a:t>
            </a:r>
            <a:endParaRPr dirty="0"/>
          </a:p>
        </p:txBody>
      </p:sp>
      <p:sp>
        <p:nvSpPr>
          <p:cNvPr id="1398" name="Google Shape;1398;p40"/>
          <p:cNvSpPr txBox="1">
            <a:spLocks noGrp="1"/>
          </p:cNvSpPr>
          <p:nvPr>
            <p:ph type="body" idx="1"/>
          </p:nvPr>
        </p:nvSpPr>
        <p:spPr>
          <a:xfrm>
            <a:off x="2658012" y="2916195"/>
            <a:ext cx="9015337" cy="354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1400" b="1" dirty="0">
                <a:solidFill>
                  <a:schemeClr val="accent1"/>
                </a:solidFill>
              </a:rPr>
              <a:t>1. Exceptional : </a:t>
            </a:r>
            <a:r>
              <a:rPr lang="en-US" sz="1400" dirty="0">
                <a:solidFill>
                  <a:schemeClr val="accent1"/>
                </a:solidFill>
              </a:rPr>
              <a:t>There’s only few people. In order to get, you must 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perform at exceptional level way beyond what you were assigned to. </a:t>
            </a:r>
            <a:br>
              <a:rPr lang="en-US" sz="1400" dirty="0">
                <a:solidFill>
                  <a:schemeClr val="accent1"/>
                </a:solidFill>
              </a:rPr>
            </a:br>
            <a:endParaRPr lang="en-US" sz="14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1400" b="1" dirty="0">
                <a:solidFill>
                  <a:schemeClr val="accent1"/>
                </a:solidFill>
              </a:rPr>
              <a:t>2. Outstanding : </a:t>
            </a:r>
            <a:r>
              <a:rPr lang="en-US" sz="1400" dirty="0">
                <a:solidFill>
                  <a:schemeClr val="accent1"/>
                </a:solidFill>
              </a:rPr>
              <a:t>There’s around 5-10%. In order to get, you must 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perform very well. </a:t>
            </a:r>
            <a:br>
              <a:rPr lang="en-US" sz="1400" dirty="0">
                <a:solidFill>
                  <a:schemeClr val="accent1"/>
                </a:solidFill>
              </a:rPr>
            </a:br>
            <a:endParaRPr lang="en-US" sz="14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1400" b="1" dirty="0">
                <a:solidFill>
                  <a:schemeClr val="accent1"/>
                </a:solidFill>
              </a:rPr>
              <a:t>3&amp;4. Sustain and Sustain Plus : </a:t>
            </a:r>
            <a:r>
              <a:rPr lang="en-US" sz="1400" dirty="0">
                <a:solidFill>
                  <a:schemeClr val="accent1"/>
                </a:solidFill>
              </a:rPr>
              <a:t>If you can perform according to your assigned with a bit of + and -, you’ll get rating as ”Sustain”. 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Then x% of the top Sustain will get </a:t>
            </a:r>
            <a:r>
              <a:rPr lang="en-US" sz="1400" u="sng" dirty="0">
                <a:solidFill>
                  <a:schemeClr val="accent1"/>
                </a:solidFill>
              </a:rPr>
              <a:t>Sustain Plus</a:t>
            </a:r>
            <a:r>
              <a:rPr lang="en-US" sz="1400" dirty="0">
                <a:solidFill>
                  <a:schemeClr val="accent1"/>
                </a:solidFill>
              </a:rPr>
              <a:t>. </a:t>
            </a:r>
            <a:br>
              <a:rPr lang="en-US" sz="1400" dirty="0">
                <a:solidFill>
                  <a:schemeClr val="accent1"/>
                </a:solidFill>
              </a:rPr>
            </a:br>
            <a:endParaRPr lang="en-US" sz="14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1400" b="1" dirty="0">
                <a:solidFill>
                  <a:schemeClr val="accent1"/>
                </a:solidFill>
              </a:rPr>
              <a:t>5. Require Improvement: </a:t>
            </a:r>
            <a:r>
              <a:rPr lang="en-US" sz="1400" dirty="0">
                <a:solidFill>
                  <a:schemeClr val="accent1"/>
                </a:solidFill>
              </a:rPr>
              <a:t>If you cannot perform according to your role or making so many mistakes, you might be rating at this level which will result on your benefits next year. </a:t>
            </a:r>
          </a:p>
          <a:p>
            <a:pPr marL="285750" lvl="0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/>
              </a:solidFill>
            </a:endParaRPr>
          </a:p>
          <a:p>
            <a:pPr marL="285750" lvl="0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/>
              </a:solidFill>
            </a:endParaRPr>
          </a:p>
          <a:p>
            <a:pPr marL="285750" lvl="0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/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/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7C483-C913-4D5A-AFAC-F19856FA8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10" t="5215" r="17802" b="2956"/>
          <a:stretch/>
        </p:blipFill>
        <p:spPr>
          <a:xfrm>
            <a:off x="246651" y="2916195"/>
            <a:ext cx="2411361" cy="3391193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08D717-9998-73E1-6997-B19D4932E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630414"/>
              </p:ext>
            </p:extLst>
          </p:nvPr>
        </p:nvGraphicFramePr>
        <p:xfrm>
          <a:off x="2204994" y="1250977"/>
          <a:ext cx="7025502" cy="552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D29AC9-3C6A-711A-069A-64637F3C7811}"/>
              </a:ext>
            </a:extLst>
          </p:cNvPr>
          <p:cNvSpPr txBox="1"/>
          <p:nvPr/>
        </p:nvSpPr>
        <p:spPr>
          <a:xfrm>
            <a:off x="2204994" y="1925520"/>
            <a:ext cx="6301946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April, August : intra-year review</a:t>
            </a:r>
          </a:p>
          <a:p>
            <a:pPr marL="742950" lvl="1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December : year end review</a:t>
            </a:r>
          </a:p>
        </p:txBody>
      </p:sp>
    </p:spTree>
    <p:extLst>
      <p:ext uri="{BB962C8B-B14F-4D97-AF65-F5344CB8AC3E}">
        <p14:creationId xmlns:p14="http://schemas.microsoft.com/office/powerpoint/2010/main" val="3573481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/>
              <a:t>Performance Review</a:t>
            </a: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4617C9-89ED-4D2C-B459-232AD25E3FFE}"/>
              </a:ext>
            </a:extLst>
          </p:cNvPr>
          <p:cNvGrpSpPr/>
          <p:nvPr/>
        </p:nvGrpSpPr>
        <p:grpSpPr>
          <a:xfrm>
            <a:off x="1342522" y="1706993"/>
            <a:ext cx="9100057" cy="2014551"/>
            <a:chOff x="1329217" y="1464006"/>
            <a:chExt cx="9100057" cy="2014551"/>
          </a:xfrm>
        </p:grpSpPr>
        <p:pic>
          <p:nvPicPr>
            <p:cNvPr id="6" name="Google Shape;517;p17">
              <a:extLst>
                <a:ext uri="{FF2B5EF4-FFF2-40B4-BE49-F238E27FC236}">
                  <a16:creationId xmlns:a16="http://schemas.microsoft.com/office/drawing/2014/main" id="{FCA1ED1C-1200-492C-AC34-330AA6AE583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56765"/>
            <a:stretch/>
          </p:blipFill>
          <p:spPr>
            <a:xfrm>
              <a:off x="1329217" y="1464006"/>
              <a:ext cx="9100057" cy="14488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35EF5F-B6ED-48AE-8827-EF8926541E8D}"/>
                </a:ext>
              </a:extLst>
            </p:cNvPr>
            <p:cNvGrpSpPr/>
            <p:nvPr/>
          </p:nvGrpSpPr>
          <p:grpSpPr>
            <a:xfrm>
              <a:off x="8913801" y="2983866"/>
              <a:ext cx="1362009" cy="494691"/>
              <a:chOff x="8913801" y="2983866"/>
              <a:chExt cx="1362009" cy="49469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E0FEEC-C744-4BEA-8049-A730325B5D58}"/>
                  </a:ext>
                </a:extLst>
              </p:cNvPr>
              <p:cNvSpPr/>
              <p:nvPr/>
            </p:nvSpPr>
            <p:spPr>
              <a:xfrm>
                <a:off x="8913801" y="3241964"/>
                <a:ext cx="1362009" cy="2365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F50EA1-9D65-4004-8D33-1514F3CDBA11}"/>
                  </a:ext>
                </a:extLst>
              </p:cNvPr>
              <p:cNvSpPr/>
              <p:nvPr/>
            </p:nvSpPr>
            <p:spPr>
              <a:xfrm>
                <a:off x="9747205" y="2983866"/>
                <a:ext cx="528605" cy="2365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" name="Google Shape;517;p17">
            <a:extLst>
              <a:ext uri="{FF2B5EF4-FFF2-40B4-BE49-F238E27FC236}">
                <a16:creationId xmlns:a16="http://schemas.microsoft.com/office/drawing/2014/main" id="{39299F9B-0F01-4A3C-95F9-0DFC4FEC05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081" t="41964" r="72903" b="34269"/>
          <a:stretch/>
        </p:blipFill>
        <p:spPr>
          <a:xfrm>
            <a:off x="2086895" y="3220463"/>
            <a:ext cx="1821427" cy="79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17;p17">
            <a:extLst>
              <a:ext uri="{FF2B5EF4-FFF2-40B4-BE49-F238E27FC236}">
                <a16:creationId xmlns:a16="http://schemas.microsoft.com/office/drawing/2014/main" id="{7BEE8367-7FBD-4F03-B6D7-F203CFDBEB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0210"/>
          <a:stretch/>
        </p:blipFill>
        <p:spPr>
          <a:xfrm>
            <a:off x="1241193" y="4094324"/>
            <a:ext cx="9100057" cy="6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17;p17">
            <a:extLst>
              <a:ext uri="{FF2B5EF4-FFF2-40B4-BE49-F238E27FC236}">
                <a16:creationId xmlns:a16="http://schemas.microsoft.com/office/drawing/2014/main" id="{2FC07A71-43C9-410D-9A9D-E01279014D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576" t="41964" r="41438" b="34269"/>
          <a:stretch/>
        </p:blipFill>
        <p:spPr>
          <a:xfrm>
            <a:off x="4909631" y="3226853"/>
            <a:ext cx="2182762" cy="79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17;p17">
            <a:extLst>
              <a:ext uri="{FF2B5EF4-FFF2-40B4-BE49-F238E27FC236}">
                <a16:creationId xmlns:a16="http://schemas.microsoft.com/office/drawing/2014/main" id="{75E5279B-D2F7-4FDF-A8C5-9C47077703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566" t="41964" r="961" b="34269"/>
          <a:stretch/>
        </p:blipFill>
        <p:spPr>
          <a:xfrm>
            <a:off x="8114243" y="3226853"/>
            <a:ext cx="2227007" cy="796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567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/>
              <a:t>Bonus &amp; Salary Raise: Review Process</a:t>
            </a:r>
            <a:endParaRPr/>
          </a:p>
        </p:txBody>
      </p:sp>
      <p:pic>
        <p:nvPicPr>
          <p:cNvPr id="12" name="Google Shape;537;p19">
            <a:extLst>
              <a:ext uri="{FF2B5EF4-FFF2-40B4-BE49-F238E27FC236}">
                <a16:creationId xmlns:a16="http://schemas.microsoft.com/office/drawing/2014/main" id="{C451C74D-B024-4D62-8E1D-61D11D4082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9584" b="52301"/>
          <a:stretch/>
        </p:blipFill>
        <p:spPr>
          <a:xfrm>
            <a:off x="2639669" y="1495084"/>
            <a:ext cx="5986382" cy="232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98;p40">
            <a:extLst>
              <a:ext uri="{FF2B5EF4-FFF2-40B4-BE49-F238E27FC236}">
                <a16:creationId xmlns:a16="http://schemas.microsoft.com/office/drawing/2014/main" id="{BEED262B-41A4-49E2-9411-CC5397628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54002" y="1136392"/>
            <a:ext cx="2971676" cy="42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</a:pPr>
            <a:r>
              <a:rPr lang="en-US" sz="1400" b="1">
                <a:solidFill>
                  <a:schemeClr val="tx1"/>
                </a:solidFill>
              </a:rPr>
              <a:t>PM1                 PM2                PM3</a:t>
            </a:r>
          </a:p>
        </p:txBody>
      </p:sp>
      <p:pic>
        <p:nvPicPr>
          <p:cNvPr id="14" name="Google Shape;537;p19">
            <a:extLst>
              <a:ext uri="{FF2B5EF4-FFF2-40B4-BE49-F238E27FC236}">
                <a16:creationId xmlns:a16="http://schemas.microsoft.com/office/drawing/2014/main" id="{4A06F76B-CF12-4EE5-91CE-1949392421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3733" r="39584"/>
          <a:stretch/>
        </p:blipFill>
        <p:spPr>
          <a:xfrm>
            <a:off x="2639669" y="5503915"/>
            <a:ext cx="5986382" cy="7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37;p19">
            <a:extLst>
              <a:ext uri="{FF2B5EF4-FFF2-40B4-BE49-F238E27FC236}">
                <a16:creationId xmlns:a16="http://schemas.microsoft.com/office/drawing/2014/main" id="{CF8E5B7C-6753-4C38-8A11-75812A43D7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8707" r="39584" b="15434"/>
          <a:stretch/>
        </p:blipFill>
        <p:spPr>
          <a:xfrm>
            <a:off x="2639669" y="3756231"/>
            <a:ext cx="5986382" cy="1747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734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/>
              <a:t>Salary and Bonus</a:t>
            </a:r>
            <a:endParaRPr/>
          </a:p>
        </p:txBody>
      </p:sp>
      <p:sp>
        <p:nvSpPr>
          <p:cNvPr id="1398" name="Google Shape;1398;p40"/>
          <p:cNvSpPr txBox="1">
            <a:spLocks noGrp="1"/>
          </p:cNvSpPr>
          <p:nvPr>
            <p:ph type="body" idx="1"/>
          </p:nvPr>
        </p:nvSpPr>
        <p:spPr>
          <a:xfrm>
            <a:off x="1645085" y="1264227"/>
            <a:ext cx="9013797" cy="386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285750" lvl="0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1"/>
                </a:solidFill>
              </a:rPr>
              <a:t>Fiscal year start January </a:t>
            </a:r>
          </a:p>
          <a:p>
            <a:pPr marL="285750" lvl="0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1"/>
                </a:solidFill>
              </a:rPr>
              <a:t>Bonus will be paid end of January* </a:t>
            </a:r>
            <a:br>
              <a:rPr lang="en-US" sz="2800" b="1">
                <a:solidFill>
                  <a:schemeClr val="accent1"/>
                </a:solidFill>
              </a:rPr>
            </a:br>
            <a:r>
              <a:rPr lang="en-US" sz="2400" b="1">
                <a:solidFill>
                  <a:schemeClr val="accent1"/>
                </a:solidFill>
              </a:rPr>
              <a:t>*for tax management purpose</a:t>
            </a:r>
          </a:p>
          <a:p>
            <a:pPr marL="285750" lvl="0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1"/>
                </a:solidFill>
              </a:rPr>
              <a:t>New salary will be effective in January </a:t>
            </a:r>
          </a:p>
          <a:p>
            <a:pPr marL="285750" lvl="0" indent="-28575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1"/>
                </a:solidFill>
              </a:rPr>
              <a:t>Bonus and Salary Raise will be applicable for those who joined by September 1st of the previous year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accent1"/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 panose="020B0604020202020204" pitchFamily="34" charset="0"/>
              <a:buChar char="•"/>
            </a:pPr>
            <a:endParaRPr lang="en-US" sz="28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7983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3197707" y="795427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3197707" y="1390279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Overview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Vision &amp; Organization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Career Path &amp; Performance Review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Email Setup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Timesheet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206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/>
              <a:t>FAQ</a:t>
            </a:r>
            <a:endParaRPr/>
          </a:p>
        </p:txBody>
      </p:sp>
      <p:sp>
        <p:nvSpPr>
          <p:cNvPr id="1398" name="Google Shape;1398;p40"/>
          <p:cNvSpPr txBox="1">
            <a:spLocks noGrp="1"/>
          </p:cNvSpPr>
          <p:nvPr>
            <p:ph type="body" idx="1"/>
          </p:nvPr>
        </p:nvSpPr>
        <p:spPr>
          <a:xfrm>
            <a:off x="1370125" y="957298"/>
            <a:ext cx="9564308" cy="55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chemeClr val="accent1"/>
                </a:solidFill>
              </a:rPr>
              <a:t>Question: </a:t>
            </a:r>
            <a:r>
              <a:rPr lang="en-US" sz="2200">
                <a:solidFill>
                  <a:schemeClr val="accent1"/>
                </a:solidFill>
              </a:rPr>
              <a:t>I work in one project; the rating from either PM or Customer is my</a:t>
            </a:r>
            <a:br>
              <a:rPr lang="en-US" sz="2200">
                <a:solidFill>
                  <a:schemeClr val="accent1"/>
                </a:solidFill>
              </a:rPr>
            </a:br>
            <a:r>
              <a:rPr lang="en-US" sz="2200">
                <a:solidFill>
                  <a:schemeClr val="accent1"/>
                </a:solidFill>
              </a:rPr>
              <a:t>                   final rating?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rgbClr val="C00000"/>
                </a:solidFill>
              </a:rPr>
              <a:t>Answer : </a:t>
            </a:r>
            <a:r>
              <a:rPr lang="en-US" sz="2200">
                <a:solidFill>
                  <a:srgbClr val="C00000"/>
                </a:solidFill>
              </a:rPr>
              <a:t>No. PMs and Customers have different standard. That’s why we have</a:t>
            </a:r>
            <a:br>
              <a:rPr lang="en-US" sz="2200">
                <a:solidFill>
                  <a:srgbClr val="C00000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                 PM meeting to make sure rating is align with each other. 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endParaRPr lang="en-US" sz="1200">
              <a:solidFill>
                <a:srgbClr val="FF0000"/>
              </a:solidFill>
            </a:endParaRP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chemeClr val="accent1"/>
                </a:solidFill>
              </a:rPr>
              <a:t>Question: </a:t>
            </a:r>
            <a:r>
              <a:rPr lang="en-US" sz="2200">
                <a:solidFill>
                  <a:schemeClr val="accent1"/>
                </a:solidFill>
              </a:rPr>
              <a:t>I got different rating from multiple PMs, do you calculate my final </a:t>
            </a:r>
            <a:br>
              <a:rPr lang="en-US" sz="2200">
                <a:solidFill>
                  <a:schemeClr val="accent1"/>
                </a:solidFill>
              </a:rPr>
            </a:br>
            <a:r>
              <a:rPr lang="en-US" sz="2200">
                <a:solidFill>
                  <a:schemeClr val="accent1"/>
                </a:solidFill>
              </a:rPr>
              <a:t>                   rating from average the score?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rgbClr val="C00000"/>
                </a:solidFill>
              </a:rPr>
              <a:t>Answer</a:t>
            </a:r>
            <a:r>
              <a:rPr lang="en-US" sz="2200">
                <a:solidFill>
                  <a:srgbClr val="C00000"/>
                </a:solidFill>
              </a:rPr>
              <a:t>: No. The final score will base on PM meeting as in previous slide. 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endParaRPr lang="en-US" sz="1200">
              <a:solidFill>
                <a:srgbClr val="C00000"/>
              </a:solidFill>
            </a:endParaRP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chemeClr val="accent1"/>
                </a:solidFill>
              </a:rPr>
              <a:t>Question: </a:t>
            </a:r>
            <a:r>
              <a:rPr lang="en-US" sz="2200">
                <a:solidFill>
                  <a:schemeClr val="accent1"/>
                </a:solidFill>
              </a:rPr>
              <a:t>I worked under T&amp;M. Feedback from customer is my final rating?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rgbClr val="C00000"/>
                </a:solidFill>
              </a:rPr>
              <a:t>Answer:</a:t>
            </a:r>
            <a:r>
              <a:rPr lang="en-US" sz="2200">
                <a:solidFill>
                  <a:srgbClr val="C00000"/>
                </a:solidFill>
              </a:rPr>
              <a:t> No. Customer normally over rate. So our PM will discuss with customer</a:t>
            </a:r>
            <a:br>
              <a:rPr lang="en-US" sz="2200">
                <a:solidFill>
                  <a:srgbClr val="C00000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                to understand more and adjust. The final score will base on PM meeting</a:t>
            </a:r>
            <a:br>
              <a:rPr lang="en-US" sz="2200">
                <a:solidFill>
                  <a:srgbClr val="C00000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                as in previous slide. 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endParaRPr lang="en-US" sz="220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</a:pPr>
            <a:endParaRPr lang="en-US" sz="2200" b="1">
              <a:solidFill>
                <a:schemeClr val="accent1"/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 panose="020B0604020202020204" pitchFamily="34" charset="0"/>
              <a:buChar char="•"/>
            </a:pPr>
            <a:endParaRPr lang="en-US" sz="2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17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/>
              <a:t>FAQ</a:t>
            </a:r>
            <a:endParaRPr/>
          </a:p>
        </p:txBody>
      </p:sp>
      <p:sp>
        <p:nvSpPr>
          <p:cNvPr id="1398" name="Google Shape;1398;p40"/>
          <p:cNvSpPr txBox="1">
            <a:spLocks noGrp="1"/>
          </p:cNvSpPr>
          <p:nvPr>
            <p:ph type="body" idx="1"/>
          </p:nvPr>
        </p:nvSpPr>
        <p:spPr>
          <a:xfrm>
            <a:off x="1485225" y="1099837"/>
            <a:ext cx="9564308" cy="544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chemeClr val="accent1"/>
                </a:solidFill>
              </a:rPr>
              <a:t>Question: </a:t>
            </a:r>
            <a:r>
              <a:rPr lang="en-US" sz="2200">
                <a:solidFill>
                  <a:schemeClr val="accent1"/>
                </a:solidFill>
              </a:rPr>
              <a:t>Do I know who’s my peer that I compare with?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rgbClr val="C00000"/>
                </a:solidFill>
              </a:rPr>
              <a:t>Answer : </a:t>
            </a:r>
            <a:r>
              <a:rPr lang="en-US" sz="2200">
                <a:solidFill>
                  <a:srgbClr val="C00000"/>
                </a:solidFill>
              </a:rPr>
              <a:t>It’s best interest for you to not know. But all PMs are trying best to be fair comparison. 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endParaRPr lang="en-US" sz="1200">
              <a:solidFill>
                <a:srgbClr val="FF0000"/>
              </a:solidFill>
            </a:endParaRP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chemeClr val="accent1"/>
                </a:solidFill>
              </a:rPr>
              <a:t>Question: </a:t>
            </a:r>
            <a:r>
              <a:rPr lang="en-US" sz="2200">
                <a:solidFill>
                  <a:schemeClr val="accent1"/>
                </a:solidFill>
              </a:rPr>
              <a:t>I’m under probation (under 4 months), do I get raise &amp; bonus?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rgbClr val="C00000"/>
                </a:solidFill>
              </a:rPr>
              <a:t>Answer</a:t>
            </a:r>
            <a:r>
              <a:rPr lang="en-US" sz="2200">
                <a:solidFill>
                  <a:srgbClr val="C00000"/>
                </a:solidFill>
              </a:rPr>
              <a:t>: No.  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endParaRPr lang="en-US" sz="1200">
              <a:solidFill>
                <a:srgbClr val="C00000"/>
              </a:solidFill>
            </a:endParaRP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chemeClr val="accent1"/>
                </a:solidFill>
              </a:rPr>
              <a:t>Question: </a:t>
            </a:r>
            <a:r>
              <a:rPr lang="en-US" sz="2200">
                <a:solidFill>
                  <a:schemeClr val="accent1"/>
                </a:solidFill>
              </a:rPr>
              <a:t>I’m not working full 12 months. Do I get bonus?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rgbClr val="C00000"/>
                </a:solidFill>
              </a:rPr>
              <a:t>Answer:</a:t>
            </a:r>
            <a:r>
              <a:rPr lang="en-US" sz="2200">
                <a:solidFill>
                  <a:srgbClr val="C00000"/>
                </a:solidFill>
              </a:rPr>
              <a:t> Yes but it’ll prorated bonus. </a:t>
            </a:r>
          </a:p>
        </p:txBody>
      </p:sp>
    </p:spTree>
    <p:extLst>
      <p:ext uri="{BB962C8B-B14F-4D97-AF65-F5344CB8AC3E}">
        <p14:creationId xmlns:p14="http://schemas.microsoft.com/office/powerpoint/2010/main" val="3435134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/>
              <a:t>FAQ</a:t>
            </a:r>
            <a:endParaRPr/>
          </a:p>
        </p:txBody>
      </p:sp>
      <p:sp>
        <p:nvSpPr>
          <p:cNvPr id="1398" name="Google Shape;1398;p40"/>
          <p:cNvSpPr txBox="1">
            <a:spLocks noGrp="1"/>
          </p:cNvSpPr>
          <p:nvPr>
            <p:ph type="body" idx="1"/>
          </p:nvPr>
        </p:nvSpPr>
        <p:spPr>
          <a:xfrm>
            <a:off x="1485225" y="1099837"/>
            <a:ext cx="9564308" cy="544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chemeClr val="accent1"/>
                </a:solidFill>
              </a:rPr>
              <a:t>Question: </a:t>
            </a:r>
            <a:r>
              <a:rPr lang="en-US" sz="2200">
                <a:solidFill>
                  <a:schemeClr val="accent1"/>
                </a:solidFill>
              </a:rPr>
              <a:t>I got rating the same as last year. My bonus and salary raise will be </a:t>
            </a:r>
            <a:br>
              <a:rPr lang="en-US" sz="2200">
                <a:solidFill>
                  <a:schemeClr val="accent1"/>
                </a:solidFill>
              </a:rPr>
            </a:br>
            <a:r>
              <a:rPr lang="en-US" sz="2200">
                <a:solidFill>
                  <a:schemeClr val="accent1"/>
                </a:solidFill>
              </a:rPr>
              <a:t>                   the same as last year?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 b="1">
                <a:solidFill>
                  <a:srgbClr val="C00000"/>
                </a:solidFill>
              </a:rPr>
              <a:t>Answer: </a:t>
            </a:r>
            <a:r>
              <a:rPr lang="en-US" sz="2200">
                <a:solidFill>
                  <a:srgbClr val="C00000"/>
                </a:solidFill>
              </a:rPr>
              <a:t>No. It may be below, above or the same.</a:t>
            </a:r>
            <a:r>
              <a:rPr lang="en-US" sz="2200" b="1">
                <a:solidFill>
                  <a:srgbClr val="C00000"/>
                </a:solidFill>
              </a:rPr>
              <a:t> </a:t>
            </a:r>
            <a:br>
              <a:rPr lang="en-US" sz="2200" b="1">
                <a:solidFill>
                  <a:srgbClr val="C00000"/>
                </a:solidFill>
              </a:rPr>
            </a:br>
            <a:r>
              <a:rPr lang="en-US" sz="2200" b="1">
                <a:solidFill>
                  <a:srgbClr val="C00000"/>
                </a:solidFill>
              </a:rPr>
              <a:t>                Bonus</a:t>
            </a:r>
            <a:r>
              <a:rPr lang="en-US" sz="2200">
                <a:solidFill>
                  <a:srgbClr val="C00000"/>
                </a:solidFill>
              </a:rPr>
              <a:t> is based on performance of that year then calculate based on</a:t>
            </a:r>
            <a:br>
              <a:rPr lang="en-US" sz="2200">
                <a:solidFill>
                  <a:srgbClr val="C00000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                performance of individual. </a:t>
            </a:r>
          </a:p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200">
                <a:solidFill>
                  <a:srgbClr val="C00000"/>
                </a:solidFill>
              </a:rPr>
              <a:t>        	 </a:t>
            </a:r>
            <a:r>
              <a:rPr lang="en-US" sz="2200" b="1">
                <a:solidFill>
                  <a:srgbClr val="C00000"/>
                </a:solidFill>
              </a:rPr>
              <a:t>Salary Raise</a:t>
            </a:r>
            <a:r>
              <a:rPr lang="en-US" sz="2200">
                <a:solidFill>
                  <a:srgbClr val="C00000"/>
                </a:solidFill>
              </a:rPr>
              <a:t> is based on company outlook of NEXT year and market rate.</a:t>
            </a:r>
            <a:br>
              <a:rPr lang="en-US" sz="2200">
                <a:solidFill>
                  <a:srgbClr val="C00000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               So it’s very different year by year. </a:t>
            </a:r>
          </a:p>
        </p:txBody>
      </p:sp>
    </p:spTree>
    <p:extLst>
      <p:ext uri="{BB962C8B-B14F-4D97-AF65-F5344CB8AC3E}">
        <p14:creationId xmlns:p14="http://schemas.microsoft.com/office/powerpoint/2010/main" val="2388440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3197707" y="795427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3197707" y="1390279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Overview</a:t>
            </a:r>
          </a:p>
          <a:p>
            <a:pPr marL="342900">
              <a:lnSpc>
                <a:spcPct val="100000"/>
              </a:lnSpc>
              <a:spcBef>
                <a:spcPts val="480"/>
              </a:spcBef>
              <a:buSzPts val="2160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Career Path &amp; Performance Review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Vision &amp; Organization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Email Setup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Timesheet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90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 dirty="0" err="1"/>
              <a:t>Inteltion’s</a:t>
            </a:r>
            <a:r>
              <a:rPr lang="en-US" dirty="0"/>
              <a:t> Vision</a:t>
            </a:r>
            <a:endParaRPr dirty="0"/>
          </a:p>
        </p:txBody>
      </p:sp>
      <p:sp>
        <p:nvSpPr>
          <p:cNvPr id="1398" name="Google Shape;1398;p40"/>
          <p:cNvSpPr txBox="1">
            <a:spLocks noGrp="1"/>
          </p:cNvSpPr>
          <p:nvPr>
            <p:ph type="body" idx="1"/>
          </p:nvPr>
        </p:nvSpPr>
        <p:spPr>
          <a:xfrm>
            <a:off x="2210583" y="1376793"/>
            <a:ext cx="8037231" cy="122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0" lvl="0" indent="0">
              <a:lnSpc>
                <a:spcPct val="120000"/>
              </a:lnSpc>
              <a:buClr>
                <a:schemeClr val="accent1"/>
              </a:buClr>
            </a:pPr>
            <a:r>
              <a:rPr lang="en-US" sz="2800" b="1">
                <a:solidFill>
                  <a:schemeClr val="accent1"/>
                </a:solidFill>
              </a:rPr>
              <a:t>“No 1 Data </a:t>
            </a:r>
            <a:r>
              <a:rPr lang="en-US" sz="2800" b="1" err="1">
                <a:solidFill>
                  <a:schemeClr val="accent1"/>
                </a:solidFill>
              </a:rPr>
              <a:t>Evolutionizing</a:t>
            </a:r>
            <a:r>
              <a:rPr lang="en-US" sz="2800" b="1">
                <a:solidFill>
                  <a:schemeClr val="accent1"/>
                </a:solidFill>
              </a:rPr>
              <a:t> Consultant in Thailand”</a:t>
            </a:r>
            <a:endParaRPr lang="en-US" sz="2600" b="1">
              <a:solidFill>
                <a:schemeClr val="accent1"/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accent1"/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 panose="020B0604020202020204" pitchFamily="34" charset="0"/>
              <a:buChar char="•"/>
            </a:pPr>
            <a:endParaRPr lang="en-US" sz="280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83F7C-5B43-447B-83F9-85F82209A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0" t="28730" b="14558"/>
          <a:stretch/>
        </p:blipFill>
        <p:spPr>
          <a:xfrm>
            <a:off x="2945466" y="2346524"/>
            <a:ext cx="6134813" cy="275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981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/>
              <a:t>Inteltion Organization</a:t>
            </a:r>
            <a:endParaRPr/>
          </a:p>
        </p:txBody>
      </p:sp>
      <p:pic>
        <p:nvPicPr>
          <p:cNvPr id="6" name="Google Shape;404;p13">
            <a:extLst>
              <a:ext uri="{FF2B5EF4-FFF2-40B4-BE49-F238E27FC236}">
                <a16:creationId xmlns:a16="http://schemas.microsoft.com/office/drawing/2014/main" id="{FEF7D2E0-7739-4BCE-8496-D9B35B96DB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357" y="3404461"/>
            <a:ext cx="452533" cy="52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13">
            <a:extLst>
              <a:ext uri="{FF2B5EF4-FFF2-40B4-BE49-F238E27FC236}">
                <a16:creationId xmlns:a16="http://schemas.microsoft.com/office/drawing/2014/main" id="{B4AC1D8E-A10C-46E7-A038-12237FD350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918" y="3391344"/>
            <a:ext cx="425993" cy="54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7;p13" descr="A person taking a selfie&#10;&#10;Description automatically generated">
            <a:extLst>
              <a:ext uri="{FF2B5EF4-FFF2-40B4-BE49-F238E27FC236}">
                <a16:creationId xmlns:a16="http://schemas.microsoft.com/office/drawing/2014/main" id="{D0CBD353-6974-4F9D-9D40-7B169CF3FA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42167" y="3381586"/>
            <a:ext cx="517651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8;p13">
            <a:extLst>
              <a:ext uri="{FF2B5EF4-FFF2-40B4-BE49-F238E27FC236}">
                <a16:creationId xmlns:a16="http://schemas.microsoft.com/office/drawing/2014/main" id="{367C2802-64C8-4F29-AB96-4DAC267D12F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049" r="7240" b="15145"/>
          <a:stretch/>
        </p:blipFill>
        <p:spPr>
          <a:xfrm>
            <a:off x="6448776" y="1692020"/>
            <a:ext cx="448106" cy="46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9;p13">
            <a:extLst>
              <a:ext uri="{FF2B5EF4-FFF2-40B4-BE49-F238E27FC236}">
                <a16:creationId xmlns:a16="http://schemas.microsoft.com/office/drawing/2014/main" id="{DEBE821C-2AB0-4618-A30D-16AC59622D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9073" b="13784"/>
          <a:stretch/>
        </p:blipFill>
        <p:spPr>
          <a:xfrm>
            <a:off x="8459592" y="883772"/>
            <a:ext cx="462093" cy="52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10;p13">
            <a:extLst>
              <a:ext uri="{FF2B5EF4-FFF2-40B4-BE49-F238E27FC236}">
                <a16:creationId xmlns:a16="http://schemas.microsoft.com/office/drawing/2014/main" id="{88BF637D-DAE1-4506-A4AC-A4829443730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4793" t="31297" r="60946" b="53550"/>
          <a:stretch/>
        </p:blipFill>
        <p:spPr>
          <a:xfrm>
            <a:off x="5230788" y="898358"/>
            <a:ext cx="500431" cy="571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411;p13">
            <a:extLst>
              <a:ext uri="{FF2B5EF4-FFF2-40B4-BE49-F238E27FC236}">
                <a16:creationId xmlns:a16="http://schemas.microsoft.com/office/drawing/2014/main" id="{0B36B3A0-77BC-44EC-845C-2564BAAFD52A}"/>
              </a:ext>
            </a:extLst>
          </p:cNvPr>
          <p:cNvGrpSpPr/>
          <p:nvPr/>
        </p:nvGrpSpPr>
        <p:grpSpPr>
          <a:xfrm>
            <a:off x="5068365" y="751490"/>
            <a:ext cx="1992272" cy="810000"/>
            <a:chOff x="3412669" y="1752622"/>
            <a:chExt cx="1992272" cy="810000"/>
          </a:xfrm>
        </p:grpSpPr>
        <p:grpSp>
          <p:nvGrpSpPr>
            <p:cNvPr id="14" name="Google Shape;412;p13">
              <a:extLst>
                <a:ext uri="{FF2B5EF4-FFF2-40B4-BE49-F238E27FC236}">
                  <a16:creationId xmlns:a16="http://schemas.microsoft.com/office/drawing/2014/main" id="{D5920156-7429-444F-923A-CCCBA4AD2552}"/>
                </a:ext>
              </a:extLst>
            </p:cNvPr>
            <p:cNvGrpSpPr/>
            <p:nvPr/>
          </p:nvGrpSpPr>
          <p:grpSpPr>
            <a:xfrm>
              <a:off x="3412669" y="1752622"/>
              <a:ext cx="1975758" cy="810000"/>
              <a:chOff x="3412669" y="1752622"/>
              <a:chExt cx="1975758" cy="810000"/>
            </a:xfrm>
          </p:grpSpPr>
          <p:sp>
            <p:nvSpPr>
              <p:cNvPr id="17" name="Google Shape;413;p13">
                <a:extLst>
                  <a:ext uri="{FF2B5EF4-FFF2-40B4-BE49-F238E27FC236}">
                    <a16:creationId xmlns:a16="http://schemas.microsoft.com/office/drawing/2014/main" id="{6C153145-A287-494D-A999-2DA242F58516}"/>
                  </a:ext>
                </a:extLst>
              </p:cNvPr>
              <p:cNvSpPr/>
              <p:nvPr/>
            </p:nvSpPr>
            <p:spPr>
              <a:xfrm>
                <a:off x="3412669" y="1752622"/>
                <a:ext cx="810000" cy="810000"/>
              </a:xfrm>
              <a:prstGeom prst="donut">
                <a:avLst>
                  <a:gd name="adj" fmla="val 14669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" name="Google Shape;414;p13">
                <a:extLst>
                  <a:ext uri="{FF2B5EF4-FFF2-40B4-BE49-F238E27FC236}">
                    <a16:creationId xmlns:a16="http://schemas.microsoft.com/office/drawing/2014/main" id="{DA0FE8B3-9B26-4E9B-B586-EDF53CB365F7}"/>
                  </a:ext>
                </a:extLst>
              </p:cNvPr>
              <p:cNvCxnSpPr/>
              <p:nvPr/>
            </p:nvCxnSpPr>
            <p:spPr>
              <a:xfrm>
                <a:off x="4093027" y="2188030"/>
                <a:ext cx="12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5" name="Google Shape;415;p13">
              <a:extLst>
                <a:ext uri="{FF2B5EF4-FFF2-40B4-BE49-F238E27FC236}">
                  <a16:creationId xmlns:a16="http://schemas.microsoft.com/office/drawing/2014/main" id="{C1E849DB-4F31-4256-9ACD-876E05E7EE31}"/>
                </a:ext>
              </a:extLst>
            </p:cNvPr>
            <p:cNvSpPr txBox="1"/>
            <p:nvPr/>
          </p:nvSpPr>
          <p:spPr>
            <a:xfrm>
              <a:off x="4059009" y="1926770"/>
              <a:ext cx="13294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Tao – Kittipong T.</a:t>
              </a:r>
              <a:endParaRPr/>
            </a:p>
          </p:txBody>
        </p:sp>
        <p:sp>
          <p:nvSpPr>
            <p:cNvPr id="16" name="Google Shape;416;p13">
              <a:extLst>
                <a:ext uri="{FF2B5EF4-FFF2-40B4-BE49-F238E27FC236}">
                  <a16:creationId xmlns:a16="http://schemas.microsoft.com/office/drawing/2014/main" id="{0B3BC981-EAF1-4FE9-8B65-95DC2C870BC9}"/>
                </a:ext>
              </a:extLst>
            </p:cNvPr>
            <p:cNvSpPr txBox="1"/>
            <p:nvPr/>
          </p:nvSpPr>
          <p:spPr>
            <a:xfrm>
              <a:off x="4075523" y="2209802"/>
              <a:ext cx="13294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Partner &amp; Founder</a:t>
              </a:r>
              <a:endParaRPr/>
            </a:p>
          </p:txBody>
        </p:sp>
      </p:grpSp>
      <p:grpSp>
        <p:nvGrpSpPr>
          <p:cNvPr id="19" name="Google Shape;417;p13">
            <a:extLst>
              <a:ext uri="{FF2B5EF4-FFF2-40B4-BE49-F238E27FC236}">
                <a16:creationId xmlns:a16="http://schemas.microsoft.com/office/drawing/2014/main" id="{170B07C3-E87F-4C03-BC46-29E0FB307E2A}"/>
              </a:ext>
            </a:extLst>
          </p:cNvPr>
          <p:cNvGrpSpPr/>
          <p:nvPr/>
        </p:nvGrpSpPr>
        <p:grpSpPr>
          <a:xfrm>
            <a:off x="8286645" y="745179"/>
            <a:ext cx="2077452" cy="810000"/>
            <a:chOff x="3412669" y="1752622"/>
            <a:chExt cx="2077452" cy="810000"/>
          </a:xfrm>
        </p:grpSpPr>
        <p:grpSp>
          <p:nvGrpSpPr>
            <p:cNvPr id="20" name="Google Shape;418;p13">
              <a:extLst>
                <a:ext uri="{FF2B5EF4-FFF2-40B4-BE49-F238E27FC236}">
                  <a16:creationId xmlns:a16="http://schemas.microsoft.com/office/drawing/2014/main" id="{F33887AF-E2D8-40FF-A4A8-2F4D8A3C4B5F}"/>
                </a:ext>
              </a:extLst>
            </p:cNvPr>
            <p:cNvGrpSpPr/>
            <p:nvPr/>
          </p:nvGrpSpPr>
          <p:grpSpPr>
            <a:xfrm>
              <a:off x="3412669" y="1752622"/>
              <a:ext cx="1975758" cy="810000"/>
              <a:chOff x="3412669" y="1752622"/>
              <a:chExt cx="1975758" cy="810000"/>
            </a:xfrm>
          </p:grpSpPr>
          <p:sp>
            <p:nvSpPr>
              <p:cNvPr id="23" name="Google Shape;419;p13">
                <a:extLst>
                  <a:ext uri="{FF2B5EF4-FFF2-40B4-BE49-F238E27FC236}">
                    <a16:creationId xmlns:a16="http://schemas.microsoft.com/office/drawing/2014/main" id="{395FE08D-8681-4F2E-92C7-6139A3EE6D54}"/>
                  </a:ext>
                </a:extLst>
              </p:cNvPr>
              <p:cNvSpPr/>
              <p:nvPr/>
            </p:nvSpPr>
            <p:spPr>
              <a:xfrm>
                <a:off x="3412669" y="1752622"/>
                <a:ext cx="810000" cy="810000"/>
              </a:xfrm>
              <a:prstGeom prst="donut">
                <a:avLst>
                  <a:gd name="adj" fmla="val 14669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4" name="Google Shape;420;p13">
                <a:extLst>
                  <a:ext uri="{FF2B5EF4-FFF2-40B4-BE49-F238E27FC236}">
                    <a16:creationId xmlns:a16="http://schemas.microsoft.com/office/drawing/2014/main" id="{0DFEF897-7B1B-42BA-92C0-BA43E85AD3AF}"/>
                  </a:ext>
                </a:extLst>
              </p:cNvPr>
              <p:cNvCxnSpPr/>
              <p:nvPr/>
            </p:nvCxnSpPr>
            <p:spPr>
              <a:xfrm>
                <a:off x="4093027" y="2188030"/>
                <a:ext cx="12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1" name="Google Shape;421;p13">
              <a:extLst>
                <a:ext uri="{FF2B5EF4-FFF2-40B4-BE49-F238E27FC236}">
                  <a16:creationId xmlns:a16="http://schemas.microsoft.com/office/drawing/2014/main" id="{A22D1962-33B5-446E-818F-60538959D84D}"/>
                </a:ext>
              </a:extLst>
            </p:cNvPr>
            <p:cNvSpPr txBox="1"/>
            <p:nvPr/>
          </p:nvSpPr>
          <p:spPr>
            <a:xfrm>
              <a:off x="4059008" y="1926770"/>
              <a:ext cx="14311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Pop –Suwaphon S.</a:t>
              </a:r>
              <a:endParaRPr/>
            </a:p>
          </p:txBody>
        </p:sp>
        <p:sp>
          <p:nvSpPr>
            <p:cNvPr id="22" name="Google Shape;422;p13">
              <a:extLst>
                <a:ext uri="{FF2B5EF4-FFF2-40B4-BE49-F238E27FC236}">
                  <a16:creationId xmlns:a16="http://schemas.microsoft.com/office/drawing/2014/main" id="{0D461D50-1192-4850-9129-1EFAA96E5CD8}"/>
                </a:ext>
              </a:extLst>
            </p:cNvPr>
            <p:cNvSpPr txBox="1"/>
            <p:nvPr/>
          </p:nvSpPr>
          <p:spPr>
            <a:xfrm>
              <a:off x="4075523" y="2209802"/>
              <a:ext cx="13294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Founder</a:t>
              </a:r>
              <a:endParaRPr/>
            </a:p>
          </p:txBody>
        </p:sp>
      </p:grpSp>
      <p:grpSp>
        <p:nvGrpSpPr>
          <p:cNvPr id="25" name="Google Shape;423;p13">
            <a:extLst>
              <a:ext uri="{FF2B5EF4-FFF2-40B4-BE49-F238E27FC236}">
                <a16:creationId xmlns:a16="http://schemas.microsoft.com/office/drawing/2014/main" id="{6170B2BC-7EE2-4C70-AEAB-98A7EDA222CB}"/>
              </a:ext>
            </a:extLst>
          </p:cNvPr>
          <p:cNvGrpSpPr/>
          <p:nvPr/>
        </p:nvGrpSpPr>
        <p:grpSpPr>
          <a:xfrm>
            <a:off x="6248523" y="1538624"/>
            <a:ext cx="1992272" cy="810000"/>
            <a:chOff x="3412669" y="1752622"/>
            <a:chExt cx="1992272" cy="810000"/>
          </a:xfrm>
        </p:grpSpPr>
        <p:grpSp>
          <p:nvGrpSpPr>
            <p:cNvPr id="26" name="Google Shape;424;p13">
              <a:extLst>
                <a:ext uri="{FF2B5EF4-FFF2-40B4-BE49-F238E27FC236}">
                  <a16:creationId xmlns:a16="http://schemas.microsoft.com/office/drawing/2014/main" id="{618F4D95-F5D2-4987-B0FA-E8F276E769BA}"/>
                </a:ext>
              </a:extLst>
            </p:cNvPr>
            <p:cNvGrpSpPr/>
            <p:nvPr/>
          </p:nvGrpSpPr>
          <p:grpSpPr>
            <a:xfrm>
              <a:off x="3412669" y="1752622"/>
              <a:ext cx="1975758" cy="810000"/>
              <a:chOff x="3412669" y="1752622"/>
              <a:chExt cx="1975758" cy="810000"/>
            </a:xfrm>
          </p:grpSpPr>
          <p:sp>
            <p:nvSpPr>
              <p:cNvPr id="29" name="Google Shape;425;p13">
                <a:extLst>
                  <a:ext uri="{FF2B5EF4-FFF2-40B4-BE49-F238E27FC236}">
                    <a16:creationId xmlns:a16="http://schemas.microsoft.com/office/drawing/2014/main" id="{87F44FF2-D507-4416-B594-8E2ACF48E3EB}"/>
                  </a:ext>
                </a:extLst>
              </p:cNvPr>
              <p:cNvSpPr/>
              <p:nvPr/>
            </p:nvSpPr>
            <p:spPr>
              <a:xfrm>
                <a:off x="3412669" y="1752622"/>
                <a:ext cx="810000" cy="810000"/>
              </a:xfrm>
              <a:prstGeom prst="donut">
                <a:avLst>
                  <a:gd name="adj" fmla="val 14669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" name="Google Shape;426;p13">
                <a:extLst>
                  <a:ext uri="{FF2B5EF4-FFF2-40B4-BE49-F238E27FC236}">
                    <a16:creationId xmlns:a16="http://schemas.microsoft.com/office/drawing/2014/main" id="{FD4A2DB7-1FAB-43F7-A13B-F30B04A3D826}"/>
                  </a:ext>
                </a:extLst>
              </p:cNvPr>
              <p:cNvCxnSpPr/>
              <p:nvPr/>
            </p:nvCxnSpPr>
            <p:spPr>
              <a:xfrm>
                <a:off x="4093027" y="2188030"/>
                <a:ext cx="12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7" name="Google Shape;427;p13">
              <a:extLst>
                <a:ext uri="{FF2B5EF4-FFF2-40B4-BE49-F238E27FC236}">
                  <a16:creationId xmlns:a16="http://schemas.microsoft.com/office/drawing/2014/main" id="{3B359EDF-86FC-45EB-9FE4-1FB31A2D6B1E}"/>
                </a:ext>
              </a:extLst>
            </p:cNvPr>
            <p:cNvSpPr txBox="1"/>
            <p:nvPr/>
          </p:nvSpPr>
          <p:spPr>
            <a:xfrm>
              <a:off x="4059009" y="1926770"/>
              <a:ext cx="13294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Nui –</a:t>
              </a:r>
              <a:r>
                <a:rPr lang="en-US" sz="1200" b="1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Untikar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C.</a:t>
              </a:r>
              <a:endParaRPr/>
            </a:p>
          </p:txBody>
        </p:sp>
        <p:sp>
          <p:nvSpPr>
            <p:cNvPr id="28" name="Google Shape;428;p13">
              <a:extLst>
                <a:ext uri="{FF2B5EF4-FFF2-40B4-BE49-F238E27FC236}">
                  <a16:creationId xmlns:a16="http://schemas.microsoft.com/office/drawing/2014/main" id="{92A40BD1-1869-4D57-8102-D85373A8C0D9}"/>
                </a:ext>
              </a:extLst>
            </p:cNvPr>
            <p:cNvSpPr txBox="1"/>
            <p:nvPr/>
          </p:nvSpPr>
          <p:spPr>
            <a:xfrm>
              <a:off x="4075523" y="2209802"/>
              <a:ext cx="13294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Partner</a:t>
              </a:r>
              <a:endParaRPr/>
            </a:p>
          </p:txBody>
        </p:sp>
      </p:grpSp>
      <p:pic>
        <p:nvPicPr>
          <p:cNvPr id="31" name="Google Shape;429;p13">
            <a:extLst>
              <a:ext uri="{FF2B5EF4-FFF2-40B4-BE49-F238E27FC236}">
                <a16:creationId xmlns:a16="http://schemas.microsoft.com/office/drawing/2014/main" id="{B4A2B5A8-9BCA-474E-B05E-37AA6A8974D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2408" r="6086" b="15145"/>
          <a:stretch/>
        </p:blipFill>
        <p:spPr>
          <a:xfrm>
            <a:off x="3961381" y="1656880"/>
            <a:ext cx="516737" cy="589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431;p13">
            <a:extLst>
              <a:ext uri="{FF2B5EF4-FFF2-40B4-BE49-F238E27FC236}">
                <a16:creationId xmlns:a16="http://schemas.microsoft.com/office/drawing/2014/main" id="{A66D6E3D-0F59-48FE-A635-414E06613B77}"/>
              </a:ext>
            </a:extLst>
          </p:cNvPr>
          <p:cNvGrpSpPr/>
          <p:nvPr/>
        </p:nvGrpSpPr>
        <p:grpSpPr>
          <a:xfrm>
            <a:off x="3793903" y="1527472"/>
            <a:ext cx="1992272" cy="810000"/>
            <a:chOff x="3412669" y="1752622"/>
            <a:chExt cx="1992272" cy="810000"/>
          </a:xfrm>
        </p:grpSpPr>
        <p:grpSp>
          <p:nvGrpSpPr>
            <p:cNvPr id="34" name="Google Shape;432;p13">
              <a:extLst>
                <a:ext uri="{FF2B5EF4-FFF2-40B4-BE49-F238E27FC236}">
                  <a16:creationId xmlns:a16="http://schemas.microsoft.com/office/drawing/2014/main" id="{972EAD99-0DC9-4B21-B853-7D77807A0979}"/>
                </a:ext>
              </a:extLst>
            </p:cNvPr>
            <p:cNvGrpSpPr/>
            <p:nvPr/>
          </p:nvGrpSpPr>
          <p:grpSpPr>
            <a:xfrm>
              <a:off x="3412669" y="1752622"/>
              <a:ext cx="1975758" cy="810000"/>
              <a:chOff x="3412669" y="1752622"/>
              <a:chExt cx="1975758" cy="810000"/>
            </a:xfrm>
          </p:grpSpPr>
          <p:sp>
            <p:nvSpPr>
              <p:cNvPr id="37" name="Google Shape;433;p13">
                <a:extLst>
                  <a:ext uri="{FF2B5EF4-FFF2-40B4-BE49-F238E27FC236}">
                    <a16:creationId xmlns:a16="http://schemas.microsoft.com/office/drawing/2014/main" id="{F4486E0C-D110-420F-904E-D4CBE212489A}"/>
                  </a:ext>
                </a:extLst>
              </p:cNvPr>
              <p:cNvSpPr/>
              <p:nvPr/>
            </p:nvSpPr>
            <p:spPr>
              <a:xfrm>
                <a:off x="3412669" y="1752622"/>
                <a:ext cx="810000" cy="810000"/>
              </a:xfrm>
              <a:prstGeom prst="donut">
                <a:avLst>
                  <a:gd name="adj" fmla="val 14669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" name="Google Shape;434;p13">
                <a:extLst>
                  <a:ext uri="{FF2B5EF4-FFF2-40B4-BE49-F238E27FC236}">
                    <a16:creationId xmlns:a16="http://schemas.microsoft.com/office/drawing/2014/main" id="{01BC6D50-D336-43BA-84BD-980CDD981293}"/>
                  </a:ext>
                </a:extLst>
              </p:cNvPr>
              <p:cNvCxnSpPr/>
              <p:nvPr/>
            </p:nvCxnSpPr>
            <p:spPr>
              <a:xfrm>
                <a:off x="4093027" y="2188030"/>
                <a:ext cx="12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5" name="Google Shape;435;p13">
              <a:extLst>
                <a:ext uri="{FF2B5EF4-FFF2-40B4-BE49-F238E27FC236}">
                  <a16:creationId xmlns:a16="http://schemas.microsoft.com/office/drawing/2014/main" id="{91F62473-03DF-4F86-BC23-97D31224F4B2}"/>
                </a:ext>
              </a:extLst>
            </p:cNvPr>
            <p:cNvSpPr txBox="1"/>
            <p:nvPr/>
          </p:nvSpPr>
          <p:spPr>
            <a:xfrm>
              <a:off x="4059009" y="1926770"/>
              <a:ext cx="13294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Tee –</a:t>
              </a:r>
              <a:r>
                <a:rPr lang="en-US" sz="1200" b="1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Peeradej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P.</a:t>
              </a:r>
              <a:endParaRPr/>
            </a:p>
          </p:txBody>
        </p:sp>
        <p:sp>
          <p:nvSpPr>
            <p:cNvPr id="36" name="Google Shape;436;p13">
              <a:extLst>
                <a:ext uri="{FF2B5EF4-FFF2-40B4-BE49-F238E27FC236}">
                  <a16:creationId xmlns:a16="http://schemas.microsoft.com/office/drawing/2014/main" id="{AB93F850-A29F-4B8F-8212-77802E924FCC}"/>
                </a:ext>
              </a:extLst>
            </p:cNvPr>
            <p:cNvSpPr txBox="1"/>
            <p:nvPr/>
          </p:nvSpPr>
          <p:spPr>
            <a:xfrm>
              <a:off x="4075523" y="2209802"/>
              <a:ext cx="13294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Partner</a:t>
              </a:r>
              <a:endParaRPr/>
            </a:p>
          </p:txBody>
        </p:sp>
      </p:grpSp>
      <p:grpSp>
        <p:nvGrpSpPr>
          <p:cNvPr id="39" name="Google Shape;437;p13">
            <a:extLst>
              <a:ext uri="{FF2B5EF4-FFF2-40B4-BE49-F238E27FC236}">
                <a16:creationId xmlns:a16="http://schemas.microsoft.com/office/drawing/2014/main" id="{524D45F9-C055-4E5B-9FAB-1B530EC4C78B}"/>
              </a:ext>
            </a:extLst>
          </p:cNvPr>
          <p:cNvGrpSpPr/>
          <p:nvPr/>
        </p:nvGrpSpPr>
        <p:grpSpPr>
          <a:xfrm>
            <a:off x="6090794" y="3215484"/>
            <a:ext cx="2000058" cy="810000"/>
            <a:chOff x="3404883" y="1693885"/>
            <a:chExt cx="2000058" cy="810000"/>
          </a:xfrm>
        </p:grpSpPr>
        <p:grpSp>
          <p:nvGrpSpPr>
            <p:cNvPr id="40" name="Google Shape;438;p13">
              <a:extLst>
                <a:ext uri="{FF2B5EF4-FFF2-40B4-BE49-F238E27FC236}">
                  <a16:creationId xmlns:a16="http://schemas.microsoft.com/office/drawing/2014/main" id="{F7C66DC5-ED8D-4420-AD82-EFC15856C90A}"/>
                </a:ext>
              </a:extLst>
            </p:cNvPr>
            <p:cNvGrpSpPr/>
            <p:nvPr/>
          </p:nvGrpSpPr>
          <p:grpSpPr>
            <a:xfrm>
              <a:off x="3404883" y="1693885"/>
              <a:ext cx="1983544" cy="810000"/>
              <a:chOff x="3404883" y="1693885"/>
              <a:chExt cx="1983544" cy="810000"/>
            </a:xfrm>
          </p:grpSpPr>
          <p:sp>
            <p:nvSpPr>
              <p:cNvPr id="43" name="Google Shape;439;p13">
                <a:extLst>
                  <a:ext uri="{FF2B5EF4-FFF2-40B4-BE49-F238E27FC236}">
                    <a16:creationId xmlns:a16="http://schemas.microsoft.com/office/drawing/2014/main" id="{4BFD0FEC-3D8D-4859-B76B-45DB4C8DABE5}"/>
                  </a:ext>
                </a:extLst>
              </p:cNvPr>
              <p:cNvSpPr/>
              <p:nvPr/>
            </p:nvSpPr>
            <p:spPr>
              <a:xfrm>
                <a:off x="3404883" y="1693885"/>
                <a:ext cx="810000" cy="810000"/>
              </a:xfrm>
              <a:prstGeom prst="donut">
                <a:avLst>
                  <a:gd name="adj" fmla="val 14669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" name="Google Shape;440;p13">
                <a:extLst>
                  <a:ext uri="{FF2B5EF4-FFF2-40B4-BE49-F238E27FC236}">
                    <a16:creationId xmlns:a16="http://schemas.microsoft.com/office/drawing/2014/main" id="{C5EF0194-5D14-4E2A-8FEB-359FBCBD5FC7}"/>
                  </a:ext>
                </a:extLst>
              </p:cNvPr>
              <p:cNvCxnSpPr/>
              <p:nvPr/>
            </p:nvCxnSpPr>
            <p:spPr>
              <a:xfrm>
                <a:off x="4093027" y="2188030"/>
                <a:ext cx="12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1" name="Google Shape;441;p13">
              <a:extLst>
                <a:ext uri="{FF2B5EF4-FFF2-40B4-BE49-F238E27FC236}">
                  <a16:creationId xmlns:a16="http://schemas.microsoft.com/office/drawing/2014/main" id="{839F4F13-2507-418F-A9B1-1DCC8F16066D}"/>
                </a:ext>
              </a:extLst>
            </p:cNvPr>
            <p:cNvSpPr txBox="1"/>
            <p:nvPr/>
          </p:nvSpPr>
          <p:spPr>
            <a:xfrm>
              <a:off x="4059009" y="1926770"/>
              <a:ext cx="13294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-US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Mali – </a:t>
              </a:r>
              <a:r>
                <a:rPr lang="en-US" sz="1200" b="1" dirty="0" err="1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Malilynn</a:t>
              </a:r>
              <a:r>
                <a:rPr lang="en-US" sz="1200" b="1" dirty="0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 P.</a:t>
              </a:r>
              <a:endParaRPr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42;p13">
              <a:extLst>
                <a:ext uri="{FF2B5EF4-FFF2-40B4-BE49-F238E27FC236}">
                  <a16:creationId xmlns:a16="http://schemas.microsoft.com/office/drawing/2014/main" id="{F9F555DC-47D1-4C3C-9D10-36B7B2C18CAC}"/>
                </a:ext>
              </a:extLst>
            </p:cNvPr>
            <p:cNvSpPr txBox="1"/>
            <p:nvPr/>
          </p:nvSpPr>
          <p:spPr>
            <a:xfrm>
              <a:off x="4075523" y="2209802"/>
              <a:ext cx="13294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Head Sales</a:t>
              </a:r>
              <a:endParaRPr/>
            </a:p>
          </p:txBody>
        </p:sp>
      </p:grpSp>
      <p:sp>
        <p:nvSpPr>
          <p:cNvPr id="46" name="Google Shape;444;p13">
            <a:extLst>
              <a:ext uri="{FF2B5EF4-FFF2-40B4-BE49-F238E27FC236}">
                <a16:creationId xmlns:a16="http://schemas.microsoft.com/office/drawing/2014/main" id="{5580ACA5-EB07-4142-98E3-C218ED4E872D}"/>
              </a:ext>
            </a:extLst>
          </p:cNvPr>
          <p:cNvSpPr txBox="1"/>
          <p:nvPr/>
        </p:nvSpPr>
        <p:spPr>
          <a:xfrm>
            <a:off x="6388867" y="2882052"/>
            <a:ext cx="1900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Sales Team</a:t>
            </a:r>
            <a:endParaRPr/>
          </a:p>
        </p:txBody>
      </p:sp>
      <p:sp>
        <p:nvSpPr>
          <p:cNvPr id="47" name="Google Shape;445;p13">
            <a:extLst>
              <a:ext uri="{FF2B5EF4-FFF2-40B4-BE49-F238E27FC236}">
                <a16:creationId xmlns:a16="http://schemas.microsoft.com/office/drawing/2014/main" id="{072BC2D9-5940-4E25-88FD-14EB69C08F26}"/>
              </a:ext>
            </a:extLst>
          </p:cNvPr>
          <p:cNvSpPr txBox="1"/>
          <p:nvPr/>
        </p:nvSpPr>
        <p:spPr>
          <a:xfrm>
            <a:off x="9438358" y="2882052"/>
            <a:ext cx="18593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Back Office Team</a:t>
            </a:r>
            <a:endParaRPr/>
          </a:p>
        </p:txBody>
      </p:sp>
      <p:grpSp>
        <p:nvGrpSpPr>
          <p:cNvPr id="48" name="Google Shape;446;p13">
            <a:extLst>
              <a:ext uri="{FF2B5EF4-FFF2-40B4-BE49-F238E27FC236}">
                <a16:creationId xmlns:a16="http://schemas.microsoft.com/office/drawing/2014/main" id="{9269F2C7-D323-4F80-98CE-DF75AAC2F2FF}"/>
              </a:ext>
            </a:extLst>
          </p:cNvPr>
          <p:cNvGrpSpPr/>
          <p:nvPr/>
        </p:nvGrpSpPr>
        <p:grpSpPr>
          <a:xfrm>
            <a:off x="9279460" y="3274221"/>
            <a:ext cx="1992272" cy="810000"/>
            <a:chOff x="3412669" y="1752622"/>
            <a:chExt cx="1992272" cy="810000"/>
          </a:xfrm>
        </p:grpSpPr>
        <p:grpSp>
          <p:nvGrpSpPr>
            <p:cNvPr id="49" name="Google Shape;447;p13">
              <a:extLst>
                <a:ext uri="{FF2B5EF4-FFF2-40B4-BE49-F238E27FC236}">
                  <a16:creationId xmlns:a16="http://schemas.microsoft.com/office/drawing/2014/main" id="{929930BB-8AB4-4C0E-8520-232E5159CA5D}"/>
                </a:ext>
              </a:extLst>
            </p:cNvPr>
            <p:cNvGrpSpPr/>
            <p:nvPr/>
          </p:nvGrpSpPr>
          <p:grpSpPr>
            <a:xfrm>
              <a:off x="3412669" y="1752622"/>
              <a:ext cx="1975758" cy="810000"/>
              <a:chOff x="3412669" y="1752622"/>
              <a:chExt cx="1975758" cy="810000"/>
            </a:xfrm>
          </p:grpSpPr>
          <p:sp>
            <p:nvSpPr>
              <p:cNvPr id="52" name="Google Shape;448;p13">
                <a:extLst>
                  <a:ext uri="{FF2B5EF4-FFF2-40B4-BE49-F238E27FC236}">
                    <a16:creationId xmlns:a16="http://schemas.microsoft.com/office/drawing/2014/main" id="{225082CF-60E0-4CC7-A197-281AE9C408D8}"/>
                  </a:ext>
                </a:extLst>
              </p:cNvPr>
              <p:cNvSpPr/>
              <p:nvPr/>
            </p:nvSpPr>
            <p:spPr>
              <a:xfrm>
                <a:off x="3412669" y="1752622"/>
                <a:ext cx="810000" cy="810000"/>
              </a:xfrm>
              <a:prstGeom prst="donut">
                <a:avLst>
                  <a:gd name="adj" fmla="val 14669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3" name="Google Shape;449;p13">
                <a:extLst>
                  <a:ext uri="{FF2B5EF4-FFF2-40B4-BE49-F238E27FC236}">
                    <a16:creationId xmlns:a16="http://schemas.microsoft.com/office/drawing/2014/main" id="{ECA12B28-DABF-44B7-B17E-23EAD06E963B}"/>
                  </a:ext>
                </a:extLst>
              </p:cNvPr>
              <p:cNvCxnSpPr/>
              <p:nvPr/>
            </p:nvCxnSpPr>
            <p:spPr>
              <a:xfrm>
                <a:off x="4093027" y="2188030"/>
                <a:ext cx="12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50" name="Google Shape;450;p13">
              <a:extLst>
                <a:ext uri="{FF2B5EF4-FFF2-40B4-BE49-F238E27FC236}">
                  <a16:creationId xmlns:a16="http://schemas.microsoft.com/office/drawing/2014/main" id="{60763B4D-5BAD-4595-8A5C-ADEAAAAF0917}"/>
                </a:ext>
              </a:extLst>
            </p:cNvPr>
            <p:cNvSpPr txBox="1"/>
            <p:nvPr/>
          </p:nvSpPr>
          <p:spPr>
            <a:xfrm>
              <a:off x="4059009" y="1926770"/>
              <a:ext cx="132941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Maew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– </a:t>
              </a:r>
              <a:r>
                <a:rPr lang="en-US" sz="1200" b="1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Sompit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S.</a:t>
              </a:r>
              <a:endParaRPr/>
            </a:p>
          </p:txBody>
        </p:sp>
        <p:sp>
          <p:nvSpPr>
            <p:cNvPr id="51" name="Google Shape;451;p13">
              <a:extLst>
                <a:ext uri="{FF2B5EF4-FFF2-40B4-BE49-F238E27FC236}">
                  <a16:creationId xmlns:a16="http://schemas.microsoft.com/office/drawing/2014/main" id="{B956F7F7-B1CA-424B-8D4E-D22C9B733E97}"/>
                </a:ext>
              </a:extLst>
            </p:cNvPr>
            <p:cNvSpPr txBox="1"/>
            <p:nvPr/>
          </p:nvSpPr>
          <p:spPr>
            <a:xfrm>
              <a:off x="4075523" y="2209802"/>
              <a:ext cx="13294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Head BO</a:t>
              </a:r>
              <a:endParaRPr/>
            </a:p>
          </p:txBody>
        </p:sp>
      </p:grpSp>
      <p:grpSp>
        <p:nvGrpSpPr>
          <p:cNvPr id="54" name="Google Shape;452;p13">
            <a:extLst>
              <a:ext uri="{FF2B5EF4-FFF2-40B4-BE49-F238E27FC236}">
                <a16:creationId xmlns:a16="http://schemas.microsoft.com/office/drawing/2014/main" id="{00F77BB0-AC5E-4043-A799-85B7673BD741}"/>
              </a:ext>
            </a:extLst>
          </p:cNvPr>
          <p:cNvGrpSpPr/>
          <p:nvPr/>
        </p:nvGrpSpPr>
        <p:grpSpPr>
          <a:xfrm>
            <a:off x="64102" y="3286626"/>
            <a:ext cx="2085042" cy="810000"/>
            <a:chOff x="3412669" y="1752622"/>
            <a:chExt cx="2085042" cy="810000"/>
          </a:xfrm>
        </p:grpSpPr>
        <p:grpSp>
          <p:nvGrpSpPr>
            <p:cNvPr id="55" name="Google Shape;453;p13">
              <a:extLst>
                <a:ext uri="{FF2B5EF4-FFF2-40B4-BE49-F238E27FC236}">
                  <a16:creationId xmlns:a16="http://schemas.microsoft.com/office/drawing/2014/main" id="{453A9CF7-86D7-402F-B570-B6CDED47B4CD}"/>
                </a:ext>
              </a:extLst>
            </p:cNvPr>
            <p:cNvGrpSpPr/>
            <p:nvPr/>
          </p:nvGrpSpPr>
          <p:grpSpPr>
            <a:xfrm>
              <a:off x="3412669" y="1752622"/>
              <a:ext cx="1975758" cy="810000"/>
              <a:chOff x="3412669" y="1752622"/>
              <a:chExt cx="1975758" cy="810000"/>
            </a:xfrm>
          </p:grpSpPr>
          <p:sp>
            <p:nvSpPr>
              <p:cNvPr id="58" name="Google Shape;454;p13">
                <a:extLst>
                  <a:ext uri="{FF2B5EF4-FFF2-40B4-BE49-F238E27FC236}">
                    <a16:creationId xmlns:a16="http://schemas.microsoft.com/office/drawing/2014/main" id="{7EFF4936-E318-4893-8DD5-78B294D23A6D}"/>
                  </a:ext>
                </a:extLst>
              </p:cNvPr>
              <p:cNvSpPr/>
              <p:nvPr/>
            </p:nvSpPr>
            <p:spPr>
              <a:xfrm>
                <a:off x="3412669" y="1752622"/>
                <a:ext cx="810000" cy="810000"/>
              </a:xfrm>
              <a:prstGeom prst="donut">
                <a:avLst>
                  <a:gd name="adj" fmla="val 14669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" name="Google Shape;455;p13">
                <a:extLst>
                  <a:ext uri="{FF2B5EF4-FFF2-40B4-BE49-F238E27FC236}">
                    <a16:creationId xmlns:a16="http://schemas.microsoft.com/office/drawing/2014/main" id="{E085713D-1622-43F6-928A-F4557CA43503}"/>
                  </a:ext>
                </a:extLst>
              </p:cNvPr>
              <p:cNvCxnSpPr/>
              <p:nvPr/>
            </p:nvCxnSpPr>
            <p:spPr>
              <a:xfrm>
                <a:off x="4093027" y="2188030"/>
                <a:ext cx="12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56" name="Google Shape;456;p13">
              <a:extLst>
                <a:ext uri="{FF2B5EF4-FFF2-40B4-BE49-F238E27FC236}">
                  <a16:creationId xmlns:a16="http://schemas.microsoft.com/office/drawing/2014/main" id="{BB22F79C-D00E-4D43-B6FF-517FBEA9222E}"/>
                </a:ext>
              </a:extLst>
            </p:cNvPr>
            <p:cNvSpPr txBox="1"/>
            <p:nvPr/>
          </p:nvSpPr>
          <p:spPr>
            <a:xfrm>
              <a:off x="4059008" y="1926770"/>
              <a:ext cx="143870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Som – Phatikorn</a:t>
              </a:r>
              <a:r>
                <a:rPr lang="en-US" sz="1200" b="1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 T.</a:t>
              </a:r>
              <a:endPara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57;p13">
              <a:extLst>
                <a:ext uri="{FF2B5EF4-FFF2-40B4-BE49-F238E27FC236}">
                  <a16:creationId xmlns:a16="http://schemas.microsoft.com/office/drawing/2014/main" id="{FC0157E4-18C6-4048-94A6-9B21E9F840AF}"/>
                </a:ext>
              </a:extLst>
            </p:cNvPr>
            <p:cNvSpPr txBox="1"/>
            <p:nvPr/>
          </p:nvSpPr>
          <p:spPr>
            <a:xfrm>
              <a:off x="4075523" y="2209802"/>
              <a:ext cx="13294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PM / Partner</a:t>
              </a:r>
              <a:endParaRPr/>
            </a:p>
          </p:txBody>
        </p:sp>
      </p:grpSp>
      <p:grpSp>
        <p:nvGrpSpPr>
          <p:cNvPr id="67" name="Google Shape;465;p13">
            <a:extLst>
              <a:ext uri="{FF2B5EF4-FFF2-40B4-BE49-F238E27FC236}">
                <a16:creationId xmlns:a16="http://schemas.microsoft.com/office/drawing/2014/main" id="{2E62E25E-922A-421D-A639-69748129168A}"/>
              </a:ext>
            </a:extLst>
          </p:cNvPr>
          <p:cNvGrpSpPr/>
          <p:nvPr/>
        </p:nvGrpSpPr>
        <p:grpSpPr>
          <a:xfrm>
            <a:off x="1988542" y="3268305"/>
            <a:ext cx="2085042" cy="810000"/>
            <a:chOff x="3412669" y="1752622"/>
            <a:chExt cx="2085042" cy="810000"/>
          </a:xfrm>
        </p:grpSpPr>
        <p:grpSp>
          <p:nvGrpSpPr>
            <p:cNvPr id="68" name="Google Shape;466;p13">
              <a:extLst>
                <a:ext uri="{FF2B5EF4-FFF2-40B4-BE49-F238E27FC236}">
                  <a16:creationId xmlns:a16="http://schemas.microsoft.com/office/drawing/2014/main" id="{33FDD40F-80B3-48E3-9298-C56A298FABE2}"/>
                </a:ext>
              </a:extLst>
            </p:cNvPr>
            <p:cNvGrpSpPr/>
            <p:nvPr/>
          </p:nvGrpSpPr>
          <p:grpSpPr>
            <a:xfrm>
              <a:off x="3412669" y="1752622"/>
              <a:ext cx="1975758" cy="810000"/>
              <a:chOff x="3412669" y="1752622"/>
              <a:chExt cx="1975758" cy="810000"/>
            </a:xfrm>
          </p:grpSpPr>
          <p:sp>
            <p:nvSpPr>
              <p:cNvPr id="71" name="Google Shape;467;p13">
                <a:extLst>
                  <a:ext uri="{FF2B5EF4-FFF2-40B4-BE49-F238E27FC236}">
                    <a16:creationId xmlns:a16="http://schemas.microsoft.com/office/drawing/2014/main" id="{C6B052D2-DA64-4B27-B581-EA8FAD02FE0D}"/>
                  </a:ext>
                </a:extLst>
              </p:cNvPr>
              <p:cNvSpPr/>
              <p:nvPr/>
            </p:nvSpPr>
            <p:spPr>
              <a:xfrm>
                <a:off x="3412669" y="1752622"/>
                <a:ext cx="810000" cy="810000"/>
              </a:xfrm>
              <a:prstGeom prst="donut">
                <a:avLst>
                  <a:gd name="adj" fmla="val 14669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2" name="Google Shape;468;p13">
                <a:extLst>
                  <a:ext uri="{FF2B5EF4-FFF2-40B4-BE49-F238E27FC236}">
                    <a16:creationId xmlns:a16="http://schemas.microsoft.com/office/drawing/2014/main" id="{E2B786C2-FC08-4A15-8F0A-27172716B27D}"/>
                  </a:ext>
                </a:extLst>
              </p:cNvPr>
              <p:cNvCxnSpPr/>
              <p:nvPr/>
            </p:nvCxnSpPr>
            <p:spPr>
              <a:xfrm>
                <a:off x="4093027" y="2188030"/>
                <a:ext cx="12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69" name="Google Shape;469;p13">
              <a:extLst>
                <a:ext uri="{FF2B5EF4-FFF2-40B4-BE49-F238E27FC236}">
                  <a16:creationId xmlns:a16="http://schemas.microsoft.com/office/drawing/2014/main" id="{F176C677-1A80-4F9E-83DF-3F76EC3B684B}"/>
                </a:ext>
              </a:extLst>
            </p:cNvPr>
            <p:cNvSpPr txBox="1"/>
            <p:nvPr/>
          </p:nvSpPr>
          <p:spPr>
            <a:xfrm>
              <a:off x="4059008" y="1926770"/>
              <a:ext cx="143870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Keng- </a:t>
              </a:r>
              <a:r>
                <a:rPr lang="en-US" sz="1200" b="1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Suragard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S.</a:t>
              </a:r>
              <a:endPara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70;p13">
              <a:extLst>
                <a:ext uri="{FF2B5EF4-FFF2-40B4-BE49-F238E27FC236}">
                  <a16:creationId xmlns:a16="http://schemas.microsoft.com/office/drawing/2014/main" id="{84BDB2FA-D779-4646-879F-D13B289BD86E}"/>
                </a:ext>
              </a:extLst>
            </p:cNvPr>
            <p:cNvSpPr txBox="1"/>
            <p:nvPr/>
          </p:nvSpPr>
          <p:spPr>
            <a:xfrm>
              <a:off x="4075523" y="2209802"/>
              <a:ext cx="13294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PM / Partner</a:t>
              </a:r>
              <a:endParaRPr/>
            </a:p>
          </p:txBody>
        </p:sp>
      </p:grpSp>
      <p:sp>
        <p:nvSpPr>
          <p:cNvPr id="82" name="Google Shape;480;p13">
            <a:extLst>
              <a:ext uri="{FF2B5EF4-FFF2-40B4-BE49-F238E27FC236}">
                <a16:creationId xmlns:a16="http://schemas.microsoft.com/office/drawing/2014/main" id="{DF671D18-3E84-4C6A-B02B-62B0415DEDF7}"/>
              </a:ext>
            </a:extLst>
          </p:cNvPr>
          <p:cNvSpPr txBox="1"/>
          <p:nvPr/>
        </p:nvSpPr>
        <p:spPr>
          <a:xfrm>
            <a:off x="2110369" y="4145873"/>
            <a:ext cx="243507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Project Manager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 Manager </a:t>
            </a:r>
            <a:endParaRPr b="1">
              <a:solidFill>
                <a:schemeClr val="accent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Senior Consultant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Consultant </a:t>
            </a:r>
            <a:endParaRPr b="1">
              <a:solidFill>
                <a:schemeClr val="accent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Analyst </a:t>
            </a:r>
            <a:endParaRPr b="1">
              <a:solidFill>
                <a:schemeClr val="accent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Contractor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83" name="Google Shape;480;p13">
            <a:extLst>
              <a:ext uri="{FF2B5EF4-FFF2-40B4-BE49-F238E27FC236}">
                <a16:creationId xmlns:a16="http://schemas.microsoft.com/office/drawing/2014/main" id="{7FF6DBA9-77EE-4933-B85E-6BA9489092FD}"/>
              </a:ext>
            </a:extLst>
          </p:cNvPr>
          <p:cNvSpPr txBox="1"/>
          <p:nvPr/>
        </p:nvSpPr>
        <p:spPr>
          <a:xfrm>
            <a:off x="6262688" y="4166906"/>
            <a:ext cx="243507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Sales Managers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Sales Junior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Presales</a:t>
            </a:r>
          </a:p>
        </p:txBody>
      </p:sp>
      <p:sp>
        <p:nvSpPr>
          <p:cNvPr id="84" name="Google Shape;480;p13">
            <a:extLst>
              <a:ext uri="{FF2B5EF4-FFF2-40B4-BE49-F238E27FC236}">
                <a16:creationId xmlns:a16="http://schemas.microsoft.com/office/drawing/2014/main" id="{FB048820-57C4-4309-8383-7953C39BAE58}"/>
              </a:ext>
            </a:extLst>
          </p:cNvPr>
          <p:cNvSpPr txBox="1"/>
          <p:nvPr/>
        </p:nvSpPr>
        <p:spPr>
          <a:xfrm>
            <a:off x="9697183" y="4166905"/>
            <a:ext cx="123405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Accounting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HR </a:t>
            </a:r>
          </a:p>
        </p:txBody>
      </p:sp>
      <p:sp>
        <p:nvSpPr>
          <p:cNvPr id="45" name="Google Shape;443;p13">
            <a:extLst>
              <a:ext uri="{FF2B5EF4-FFF2-40B4-BE49-F238E27FC236}">
                <a16:creationId xmlns:a16="http://schemas.microsoft.com/office/drawing/2014/main" id="{3621CEEC-DB0F-4BDF-B369-4ECD46474C44}"/>
              </a:ext>
            </a:extLst>
          </p:cNvPr>
          <p:cNvSpPr txBox="1"/>
          <p:nvPr/>
        </p:nvSpPr>
        <p:spPr>
          <a:xfrm>
            <a:off x="1981615" y="2882052"/>
            <a:ext cx="1900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Consultant Team</a:t>
            </a:r>
            <a:endParaRPr/>
          </a:p>
        </p:txBody>
      </p: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C3ED21B2-89DA-7E4C-8A1E-00EB02EC93BB}"/>
              </a:ext>
            </a:extLst>
          </p:cNvPr>
          <p:cNvGrpSpPr/>
          <p:nvPr/>
        </p:nvGrpSpPr>
        <p:grpSpPr>
          <a:xfrm>
            <a:off x="2769069" y="2569847"/>
            <a:ext cx="7545139" cy="225222"/>
            <a:chOff x="2769069" y="2569847"/>
            <a:chExt cx="7545139" cy="22522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DB033C-1001-4D5F-B738-80EEFF22772D}"/>
                </a:ext>
              </a:extLst>
            </p:cNvPr>
            <p:cNvCxnSpPr/>
            <p:nvPr/>
          </p:nvCxnSpPr>
          <p:spPr>
            <a:xfrm>
              <a:off x="2769069" y="2577222"/>
              <a:ext cx="754513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806617E-477B-408C-A4DF-EAD6BB2A7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8019" y="2569848"/>
              <a:ext cx="0" cy="2178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A49E51F-D093-4754-A67C-51B300071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613" y="2569847"/>
              <a:ext cx="0" cy="2178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0EC35B2-101E-4ED5-987D-056ABFD90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9698" y="2577222"/>
              <a:ext cx="0" cy="2178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74F807-4143-FC35-96CB-D572E24922F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-34088"/>
          <a:stretch/>
        </p:blipFill>
        <p:spPr>
          <a:xfrm>
            <a:off x="4040938" y="3450725"/>
            <a:ext cx="439387" cy="713062"/>
          </a:xfrm>
          <a:prstGeom prst="rect">
            <a:avLst/>
          </a:prstGeom>
        </p:spPr>
      </p:pic>
      <p:grpSp>
        <p:nvGrpSpPr>
          <p:cNvPr id="86" name="Google Shape;465;p13">
            <a:extLst>
              <a:ext uri="{FF2B5EF4-FFF2-40B4-BE49-F238E27FC236}">
                <a16:creationId xmlns:a16="http://schemas.microsoft.com/office/drawing/2014/main" id="{9FE95F38-DA05-E3B6-0391-667E584386A0}"/>
              </a:ext>
            </a:extLst>
          </p:cNvPr>
          <p:cNvGrpSpPr/>
          <p:nvPr/>
        </p:nvGrpSpPr>
        <p:grpSpPr>
          <a:xfrm>
            <a:off x="3856716" y="3268305"/>
            <a:ext cx="2085042" cy="810000"/>
            <a:chOff x="3412669" y="1752622"/>
            <a:chExt cx="2085042" cy="810000"/>
          </a:xfrm>
        </p:grpSpPr>
        <p:grpSp>
          <p:nvGrpSpPr>
            <p:cNvPr id="92" name="Google Shape;466;p13">
              <a:extLst>
                <a:ext uri="{FF2B5EF4-FFF2-40B4-BE49-F238E27FC236}">
                  <a16:creationId xmlns:a16="http://schemas.microsoft.com/office/drawing/2014/main" id="{3E86B530-C1A1-824D-7169-F096D2C303E3}"/>
                </a:ext>
              </a:extLst>
            </p:cNvPr>
            <p:cNvGrpSpPr/>
            <p:nvPr/>
          </p:nvGrpSpPr>
          <p:grpSpPr>
            <a:xfrm>
              <a:off x="3412669" y="1752622"/>
              <a:ext cx="1975758" cy="810000"/>
              <a:chOff x="3412669" y="1752622"/>
              <a:chExt cx="1975758" cy="810000"/>
            </a:xfrm>
          </p:grpSpPr>
          <p:sp>
            <p:nvSpPr>
              <p:cNvPr id="96" name="Google Shape;467;p13">
                <a:extLst>
                  <a:ext uri="{FF2B5EF4-FFF2-40B4-BE49-F238E27FC236}">
                    <a16:creationId xmlns:a16="http://schemas.microsoft.com/office/drawing/2014/main" id="{36C5BBE3-1216-D7D6-9C46-BAE7DCCB0E11}"/>
                  </a:ext>
                </a:extLst>
              </p:cNvPr>
              <p:cNvSpPr/>
              <p:nvPr/>
            </p:nvSpPr>
            <p:spPr>
              <a:xfrm>
                <a:off x="3412669" y="1752622"/>
                <a:ext cx="810000" cy="810000"/>
              </a:xfrm>
              <a:prstGeom prst="donut">
                <a:avLst>
                  <a:gd name="adj" fmla="val 14669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7" name="Google Shape;468;p13">
                <a:extLst>
                  <a:ext uri="{FF2B5EF4-FFF2-40B4-BE49-F238E27FC236}">
                    <a16:creationId xmlns:a16="http://schemas.microsoft.com/office/drawing/2014/main" id="{CEB08E73-2B71-5F72-8CA2-F6BAC7AEBA1B}"/>
                  </a:ext>
                </a:extLst>
              </p:cNvPr>
              <p:cNvCxnSpPr/>
              <p:nvPr/>
            </p:nvCxnSpPr>
            <p:spPr>
              <a:xfrm>
                <a:off x="4093027" y="2188030"/>
                <a:ext cx="12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94" name="Google Shape;469;p13">
              <a:extLst>
                <a:ext uri="{FF2B5EF4-FFF2-40B4-BE49-F238E27FC236}">
                  <a16:creationId xmlns:a16="http://schemas.microsoft.com/office/drawing/2014/main" id="{02B2A0F4-853D-1E5F-E0B6-D4DA20377FC8}"/>
                </a:ext>
              </a:extLst>
            </p:cNvPr>
            <p:cNvSpPr txBox="1"/>
            <p:nvPr/>
          </p:nvSpPr>
          <p:spPr>
            <a:xfrm>
              <a:off x="4059008" y="1926770"/>
              <a:ext cx="143870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 -  </a:t>
              </a:r>
              <a:r>
                <a:rPr lang="en-US" sz="1200" b="1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Kitti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R.</a:t>
              </a:r>
              <a:endPara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470;p13">
              <a:extLst>
                <a:ext uri="{FF2B5EF4-FFF2-40B4-BE49-F238E27FC236}">
                  <a16:creationId xmlns:a16="http://schemas.microsoft.com/office/drawing/2014/main" id="{4D5D7C48-8778-05CF-0308-E435F2BE821C}"/>
                </a:ext>
              </a:extLst>
            </p:cNvPr>
            <p:cNvSpPr txBox="1"/>
            <p:nvPr/>
          </p:nvSpPr>
          <p:spPr>
            <a:xfrm>
              <a:off x="4075523" y="2209802"/>
              <a:ext cx="13294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SM / Partner</a:t>
              </a: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27BFD49-0515-D489-FA28-881D8E4398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5716" y="3383741"/>
            <a:ext cx="617671" cy="6176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9CA391A-F6C8-E1A6-22D3-D5663D1F6F0C}"/>
              </a:ext>
            </a:extLst>
          </p:cNvPr>
          <p:cNvSpPr/>
          <p:nvPr/>
        </p:nvSpPr>
        <p:spPr>
          <a:xfrm rot="19695687">
            <a:off x="5990593" y="3289253"/>
            <a:ext cx="33206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E50330-E0FC-CB00-DCC7-D6D97608DBE5}"/>
              </a:ext>
            </a:extLst>
          </p:cNvPr>
          <p:cNvSpPr/>
          <p:nvPr/>
        </p:nvSpPr>
        <p:spPr>
          <a:xfrm rot="2507594">
            <a:off x="6565611" y="3319936"/>
            <a:ext cx="33206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5F2A04-7285-7CE1-F01E-04C380201FF7}"/>
              </a:ext>
            </a:extLst>
          </p:cNvPr>
          <p:cNvSpPr/>
          <p:nvPr/>
        </p:nvSpPr>
        <p:spPr>
          <a:xfrm rot="6733326">
            <a:off x="5865164" y="3462445"/>
            <a:ext cx="332068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57CF3F-0EFE-FB9E-4D60-867DE5886D86}"/>
              </a:ext>
            </a:extLst>
          </p:cNvPr>
          <p:cNvSpPr/>
          <p:nvPr/>
        </p:nvSpPr>
        <p:spPr>
          <a:xfrm rot="4267259">
            <a:off x="5915063" y="3751078"/>
            <a:ext cx="332068" cy="93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54057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82" grpId="0" uiExpand="1" build="p" bldLvl="2" advAuto="0"/>
      <p:bldP spid="83" grpId="0"/>
      <p:bldP spid="8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97;p40">
            <a:extLst>
              <a:ext uri="{FF2B5EF4-FFF2-40B4-BE49-F238E27FC236}">
                <a16:creationId xmlns:a16="http://schemas.microsoft.com/office/drawing/2014/main" id="{F1397BF9-2575-9AED-39E7-099E37372828}"/>
              </a:ext>
            </a:extLst>
          </p:cNvPr>
          <p:cNvSpPr txBox="1">
            <a:spLocks/>
          </p:cNvSpPr>
          <p:nvPr/>
        </p:nvSpPr>
        <p:spPr>
          <a:xfrm>
            <a:off x="376646" y="2902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5D37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Play Harder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46ACC-1C03-8062-EEE7-EBE921D8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351"/>
            <a:ext cx="12192000" cy="41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0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3197707" y="795427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3197707" y="1390279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Overview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Career Path &amp; Performance Review</a:t>
            </a:r>
          </a:p>
          <a:p>
            <a:pPr marL="342900">
              <a:lnSpc>
                <a:spcPct val="100000"/>
              </a:lnSpc>
              <a:spcBef>
                <a:spcPts val="480"/>
              </a:spcBef>
              <a:buSzPts val="2160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Vision &amp; Organization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Email Setup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Timesheet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1982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>
            <a:spLocks noGrp="1"/>
          </p:cNvSpPr>
          <p:nvPr>
            <p:ph type="title"/>
          </p:nvPr>
        </p:nvSpPr>
        <p:spPr>
          <a:xfrm>
            <a:off x="224246" y="137801"/>
            <a:ext cx="11728268" cy="7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3744"/>
              </a:buClr>
              <a:buSzPts val="3600"/>
              <a:buFont typeface="Calibri"/>
              <a:buNone/>
            </a:pPr>
            <a:r>
              <a:rPr lang="en-US"/>
              <a:t>Inteltion Policy</a:t>
            </a:r>
            <a:endParaRPr/>
          </a:p>
        </p:txBody>
      </p:sp>
      <p:sp>
        <p:nvSpPr>
          <p:cNvPr id="1398" name="Google Shape;1398;p40"/>
          <p:cNvSpPr txBox="1">
            <a:spLocks noGrp="1"/>
          </p:cNvSpPr>
          <p:nvPr>
            <p:ph type="body" idx="1"/>
          </p:nvPr>
        </p:nvSpPr>
        <p:spPr>
          <a:xfrm>
            <a:off x="1485225" y="1099837"/>
            <a:ext cx="9564308" cy="544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accent1"/>
                </a:solidFill>
              </a:rPr>
              <a:t>Confidential and PDPA: </a:t>
            </a:r>
            <a:r>
              <a:rPr lang="en-US" sz="2200">
                <a:solidFill>
                  <a:schemeClr val="accent1"/>
                </a:solidFill>
              </a:rPr>
              <a:t>Customer confidential is the most important and it’s part of every contracts. Don’t share outside company, especially social!</a:t>
            </a:r>
            <a:br>
              <a:rPr lang="en-US" sz="2200">
                <a:solidFill>
                  <a:schemeClr val="accent1"/>
                </a:solidFill>
              </a:rPr>
            </a:br>
            <a:endParaRPr lang="en-US" sz="2200">
              <a:solidFill>
                <a:schemeClr val="accent1"/>
              </a:solidFill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accent1"/>
                </a:solidFill>
              </a:rPr>
              <a:t>Non-Solicitation</a:t>
            </a:r>
            <a:r>
              <a:rPr lang="en-US" sz="2200">
                <a:solidFill>
                  <a:schemeClr val="accent1"/>
                </a:solidFill>
              </a:rPr>
              <a:t>: In every projects, we have contract not to hunt people from each other within project and 1-3 year after! </a:t>
            </a:r>
            <a:br>
              <a:rPr lang="en-US" sz="2200">
                <a:solidFill>
                  <a:schemeClr val="accent1"/>
                </a:solidFill>
              </a:rPr>
            </a:br>
            <a:endParaRPr lang="en-US" sz="2200">
              <a:solidFill>
                <a:schemeClr val="accent1"/>
              </a:solidFill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accent1"/>
                </a:solidFill>
              </a:rPr>
              <a:t>Projects are tough but have fun</a:t>
            </a:r>
            <a:r>
              <a:rPr lang="en-US" sz="2200">
                <a:solidFill>
                  <a:schemeClr val="accent1"/>
                </a:solidFill>
              </a:rPr>
              <a:t>: We’re Open-Door policy! You can talk to any one any time. </a:t>
            </a: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383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3197707" y="795427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3197707" y="1390279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Overview</a:t>
            </a:r>
          </a:p>
          <a:p>
            <a:pPr marL="342900" lvl="0">
              <a:lnSpc>
                <a:spcPct val="100000"/>
              </a:lnSpc>
              <a:spcBef>
                <a:spcPts val="480"/>
              </a:spcBef>
              <a:buSzPts val="2160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Career Path &amp; Performance Review</a:t>
            </a:r>
          </a:p>
          <a:p>
            <a:pPr marL="342900">
              <a:lnSpc>
                <a:spcPct val="100000"/>
              </a:lnSpc>
              <a:spcBef>
                <a:spcPts val="480"/>
              </a:spcBef>
              <a:buSzPts val="2160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Vision &amp; Organization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Email Setup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Timesheet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624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3197707" y="795427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3197707" y="1390279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Overview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Vision &amp; Organization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Career Path &amp; Performance Review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Email Setup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Timesheet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84132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9FF6F6-3C6D-6D77-F857-D393E2372B17}"/>
              </a:ext>
            </a:extLst>
          </p:cNvPr>
          <p:cNvSpPr/>
          <p:nvPr/>
        </p:nvSpPr>
        <p:spPr>
          <a:xfrm>
            <a:off x="5982247" y="154172"/>
            <a:ext cx="6071190" cy="65496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4" name="Graphic 13" descr="Puzzle pieces outline">
            <a:extLst>
              <a:ext uri="{FF2B5EF4-FFF2-40B4-BE49-F238E27FC236}">
                <a16:creationId xmlns:a16="http://schemas.microsoft.com/office/drawing/2014/main" id="{156515CD-70A6-CEFB-3857-D54B8149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0225" y="4179545"/>
            <a:ext cx="1538176" cy="1538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A0D092-F71D-7138-E9D9-AA8ADFCE91EB}"/>
              </a:ext>
            </a:extLst>
          </p:cNvPr>
          <p:cNvSpPr txBox="1"/>
          <p:nvPr/>
        </p:nvSpPr>
        <p:spPr>
          <a:xfrm>
            <a:off x="5741582" y="2603312"/>
            <a:ext cx="6450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 get member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2022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DE5D25-0FF6-1ECF-0727-FE82877148B8}"/>
              </a:ext>
            </a:extLst>
          </p:cNvPr>
          <p:cNvSpPr/>
          <p:nvPr/>
        </p:nvSpPr>
        <p:spPr>
          <a:xfrm>
            <a:off x="1313450" y="1971872"/>
            <a:ext cx="356590" cy="3565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873844-12DA-2AC1-3C85-D2F1DAC13958}"/>
              </a:ext>
            </a:extLst>
          </p:cNvPr>
          <p:cNvSpPr/>
          <p:nvPr/>
        </p:nvSpPr>
        <p:spPr>
          <a:xfrm>
            <a:off x="38944" y="3506097"/>
            <a:ext cx="673448" cy="6734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31282D-D5D9-13D9-C03D-7FB8E5AF3AE9}"/>
              </a:ext>
            </a:extLst>
          </p:cNvPr>
          <p:cNvSpPr txBox="1"/>
          <p:nvPr/>
        </p:nvSpPr>
        <p:spPr>
          <a:xfrm>
            <a:off x="-59207" y="2413989"/>
            <a:ext cx="6450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INTELTION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8C9DA4-24CA-A97C-7B8D-7E93EFBF53CB}"/>
              </a:ext>
            </a:extLst>
          </p:cNvPr>
          <p:cNvSpPr/>
          <p:nvPr/>
        </p:nvSpPr>
        <p:spPr>
          <a:xfrm>
            <a:off x="1052969" y="4105501"/>
            <a:ext cx="358141" cy="3581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1F2CBB-8D8C-EE20-D717-12569DC9992D}"/>
              </a:ext>
            </a:extLst>
          </p:cNvPr>
          <p:cNvSpPr txBox="1"/>
          <p:nvPr/>
        </p:nvSpPr>
        <p:spPr>
          <a:xfrm>
            <a:off x="266731" y="3548104"/>
            <a:ext cx="6450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Evolutionizing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your business. </a:t>
            </a:r>
          </a:p>
        </p:txBody>
      </p:sp>
      <p:pic>
        <p:nvPicPr>
          <p:cNvPr id="30" name="Picture 29" descr="Logo&#10;&#10;Description automatically generated with medium confidence">
            <a:extLst>
              <a:ext uri="{FF2B5EF4-FFF2-40B4-BE49-F238E27FC236}">
                <a16:creationId xmlns:a16="http://schemas.microsoft.com/office/drawing/2014/main" id="{9A4E4B4E-960D-A4FC-15BF-B9C878B70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3775"/>
            <a:ext cx="1079221" cy="5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53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09847EBD-B365-7F30-6EBC-2F4A11A701B3}"/>
              </a:ext>
            </a:extLst>
          </p:cNvPr>
          <p:cNvSpPr txBox="1"/>
          <p:nvPr/>
        </p:nvSpPr>
        <p:spPr>
          <a:xfrm>
            <a:off x="4864382" y="3385857"/>
            <a:ext cx="88928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reward 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100,000THB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referrer</a:t>
            </a:r>
          </a:p>
        </p:txBody>
      </p:sp>
      <p:pic>
        <p:nvPicPr>
          <p:cNvPr id="92" name="Picture 91" descr="Logo&#10;&#10;Description automatically generated with medium confidence">
            <a:extLst>
              <a:ext uri="{FF2B5EF4-FFF2-40B4-BE49-F238E27FC236}">
                <a16:creationId xmlns:a16="http://schemas.microsoft.com/office/drawing/2014/main" id="{01D3BF46-CEA4-2821-94CB-DB0B2B37F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0838" y="1126999"/>
            <a:ext cx="1948906" cy="1901341"/>
          </a:xfrm>
          <a:prstGeom prst="rect">
            <a:avLst/>
          </a:prstGeom>
        </p:spPr>
      </p:pic>
      <p:pic>
        <p:nvPicPr>
          <p:cNvPr id="93" name="Picture 92" descr="Icon&#10;&#10;Description automatically generated with medium confidence">
            <a:extLst>
              <a:ext uri="{FF2B5EF4-FFF2-40B4-BE49-F238E27FC236}">
                <a16:creationId xmlns:a16="http://schemas.microsoft.com/office/drawing/2014/main" id="{61DCD634-3033-43C7-E3BD-723A4EBF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6902" y="4301638"/>
            <a:ext cx="1083073" cy="1123141"/>
          </a:xfrm>
          <a:prstGeom prst="rect">
            <a:avLst/>
          </a:prstGeom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F6224A2C-5DF2-5E63-6203-FD6780C40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6361" y="5683707"/>
            <a:ext cx="819639" cy="108521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8D56880-F315-EF86-5E8B-13EEEB978F73}"/>
              </a:ext>
            </a:extLst>
          </p:cNvPr>
          <p:cNvSpPr txBox="1"/>
          <p:nvPr/>
        </p:nvSpPr>
        <p:spPr>
          <a:xfrm>
            <a:off x="3990943" y="1931675"/>
            <a:ext cx="80938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500,000 THB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reward in total</a:t>
            </a:r>
          </a:p>
          <a:p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B05A304-E2CA-A9A8-8235-401ADD810A1E}"/>
              </a:ext>
            </a:extLst>
          </p:cNvPr>
          <p:cNvSpPr/>
          <p:nvPr/>
        </p:nvSpPr>
        <p:spPr>
          <a:xfrm>
            <a:off x="-159517" y="2937675"/>
            <a:ext cx="1948905" cy="13817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310045C-6731-0828-DF40-8D864204D377}"/>
              </a:ext>
            </a:extLst>
          </p:cNvPr>
          <p:cNvSpPr/>
          <p:nvPr/>
        </p:nvSpPr>
        <p:spPr>
          <a:xfrm>
            <a:off x="-235122" y="4109637"/>
            <a:ext cx="3690703" cy="157386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2783784-13A6-FF90-4ECA-E223335A4B97}"/>
              </a:ext>
            </a:extLst>
          </p:cNvPr>
          <p:cNvSpPr/>
          <p:nvPr/>
        </p:nvSpPr>
        <p:spPr>
          <a:xfrm>
            <a:off x="-265583" y="5480319"/>
            <a:ext cx="5444100" cy="14701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C48A8E7-6897-6683-CFB2-392CAEE45484}"/>
              </a:ext>
            </a:extLst>
          </p:cNvPr>
          <p:cNvSpPr txBox="1"/>
          <p:nvPr/>
        </p:nvSpPr>
        <p:spPr>
          <a:xfrm>
            <a:off x="6898880" y="4954481"/>
            <a:ext cx="56476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reward 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23,000THB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referrer</a:t>
            </a:r>
          </a:p>
          <a:p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C059FC6-23A6-3204-7945-313F557A75E2}"/>
              </a:ext>
            </a:extLst>
          </p:cNvPr>
          <p:cNvGrpSpPr/>
          <p:nvPr/>
        </p:nvGrpSpPr>
        <p:grpSpPr>
          <a:xfrm>
            <a:off x="1547467" y="2855977"/>
            <a:ext cx="1159854" cy="1259931"/>
            <a:chOff x="3537098" y="3574200"/>
            <a:chExt cx="1495646" cy="1571958"/>
          </a:xfrm>
        </p:grpSpPr>
        <p:pic>
          <p:nvPicPr>
            <p:cNvPr id="48" name="Picture 47" descr="A picture containing text, vector graphics, clipart&#10;&#10;Description automatically generated">
              <a:extLst>
                <a:ext uri="{FF2B5EF4-FFF2-40B4-BE49-F238E27FC236}">
                  <a16:creationId xmlns:a16="http://schemas.microsoft.com/office/drawing/2014/main" id="{B6E9DDF8-CC89-523A-C74B-3E7020C3B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51337" y="3708841"/>
              <a:ext cx="862970" cy="1408340"/>
            </a:xfrm>
            <a:prstGeom prst="rect">
              <a:avLst/>
            </a:prstGeom>
          </p:spPr>
        </p:pic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80195F3-14FF-4A4C-7AA5-F877745FC936}"/>
                </a:ext>
              </a:extLst>
            </p:cNvPr>
            <p:cNvSpPr/>
            <p:nvPr/>
          </p:nvSpPr>
          <p:spPr>
            <a:xfrm>
              <a:off x="3537098" y="3574200"/>
              <a:ext cx="1495646" cy="1571958"/>
            </a:xfrm>
            <a:custGeom>
              <a:avLst/>
              <a:gdLst>
                <a:gd name="connsiteX0" fmla="*/ 0 w 1495646"/>
                <a:gd name="connsiteY0" fmla="*/ 26693 h 1571958"/>
                <a:gd name="connsiteX1" fmla="*/ 375683 w 1495646"/>
                <a:gd name="connsiteY1" fmla="*/ 33781 h 1571958"/>
                <a:gd name="connsiteX2" fmla="*/ 482009 w 1495646"/>
                <a:gd name="connsiteY2" fmla="*/ 359847 h 1571958"/>
                <a:gd name="connsiteX3" fmla="*/ 559981 w 1495646"/>
                <a:gd name="connsiteY3" fmla="*/ 622116 h 1571958"/>
                <a:gd name="connsiteX4" fmla="*/ 999460 w 1495646"/>
                <a:gd name="connsiteY4" fmla="*/ 955270 h 1571958"/>
                <a:gd name="connsiteX5" fmla="*/ 1205023 w 1495646"/>
                <a:gd name="connsiteY5" fmla="*/ 1401837 h 1571958"/>
                <a:gd name="connsiteX6" fmla="*/ 1495646 w 1495646"/>
                <a:gd name="connsiteY6" fmla="*/ 1571958 h 157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646" h="1571958">
                  <a:moveTo>
                    <a:pt x="0" y="26693"/>
                  </a:moveTo>
                  <a:cubicBezTo>
                    <a:pt x="147674" y="2474"/>
                    <a:pt x="295348" y="-21745"/>
                    <a:pt x="375683" y="33781"/>
                  </a:cubicBezTo>
                  <a:cubicBezTo>
                    <a:pt x="456018" y="89307"/>
                    <a:pt x="451293" y="261791"/>
                    <a:pt x="482009" y="359847"/>
                  </a:cubicBezTo>
                  <a:cubicBezTo>
                    <a:pt x="512725" y="457903"/>
                    <a:pt x="473739" y="522879"/>
                    <a:pt x="559981" y="622116"/>
                  </a:cubicBezTo>
                  <a:cubicBezTo>
                    <a:pt x="646223" y="721353"/>
                    <a:pt x="891953" y="825317"/>
                    <a:pt x="999460" y="955270"/>
                  </a:cubicBezTo>
                  <a:cubicBezTo>
                    <a:pt x="1106967" y="1085223"/>
                    <a:pt x="1122325" y="1299056"/>
                    <a:pt x="1205023" y="1401837"/>
                  </a:cubicBezTo>
                  <a:cubicBezTo>
                    <a:pt x="1287721" y="1504618"/>
                    <a:pt x="1391683" y="1538288"/>
                    <a:pt x="1495646" y="1571958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4" name="Picture 13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15FF4A-1C1B-56F0-2869-BB57B9CA72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16" y="1739387"/>
            <a:ext cx="1347860" cy="740491"/>
          </a:xfrm>
          <a:prstGeom prst="rect">
            <a:avLst/>
          </a:prstGeom>
        </p:spPr>
      </p:pic>
      <p:pic>
        <p:nvPicPr>
          <p:cNvPr id="135" name="Graphic 134" descr="Puzzle with solid fill">
            <a:extLst>
              <a:ext uri="{FF2B5EF4-FFF2-40B4-BE49-F238E27FC236}">
                <a16:creationId xmlns:a16="http://schemas.microsoft.com/office/drawing/2014/main" id="{9DAA3E33-9923-501F-64CC-7EBEBDA64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6888" y="2074574"/>
            <a:ext cx="387039" cy="387039"/>
          </a:xfrm>
          <a:prstGeom prst="rect">
            <a:avLst/>
          </a:prstGeom>
        </p:spPr>
      </p:pic>
      <p:pic>
        <p:nvPicPr>
          <p:cNvPr id="138" name="Graphic 137" descr="Puzzle with solid fill">
            <a:extLst>
              <a:ext uri="{FF2B5EF4-FFF2-40B4-BE49-F238E27FC236}">
                <a16:creationId xmlns:a16="http://schemas.microsoft.com/office/drawing/2014/main" id="{CAED5CE3-1F60-7F34-D031-A83EA067C6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6902" y="2061670"/>
            <a:ext cx="387039" cy="387039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276B974-3E6A-50D2-77A1-04E2A8969ED0}"/>
              </a:ext>
            </a:extLst>
          </p:cNvPr>
          <p:cNvGrpSpPr/>
          <p:nvPr/>
        </p:nvGrpSpPr>
        <p:grpSpPr>
          <a:xfrm>
            <a:off x="4368521" y="3482131"/>
            <a:ext cx="495861" cy="403260"/>
            <a:chOff x="4464217" y="2884855"/>
            <a:chExt cx="495861" cy="403260"/>
          </a:xfrm>
        </p:grpSpPr>
        <p:pic>
          <p:nvPicPr>
            <p:cNvPr id="136" name="Graphic 135" descr="Puzzle with solid fill">
              <a:extLst>
                <a:ext uri="{FF2B5EF4-FFF2-40B4-BE49-F238E27FC236}">
                  <a16:creationId xmlns:a16="http://schemas.microsoft.com/office/drawing/2014/main" id="{DE4B2CFE-4135-77A1-BDD2-BADB71F8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73039" y="2901076"/>
              <a:ext cx="387039" cy="387039"/>
            </a:xfrm>
            <a:prstGeom prst="rect">
              <a:avLst/>
            </a:prstGeom>
          </p:spPr>
        </p:pic>
        <p:pic>
          <p:nvPicPr>
            <p:cNvPr id="139" name="Graphic 138" descr="Puzzle with solid fill">
              <a:extLst>
                <a:ext uri="{FF2B5EF4-FFF2-40B4-BE49-F238E27FC236}">
                  <a16:creationId xmlns:a16="http://schemas.microsoft.com/office/drawing/2014/main" id="{E07FDB58-B88E-1599-6E63-4AADC9A8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64217" y="2884855"/>
              <a:ext cx="387039" cy="387039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94C1A3D-13F5-23E2-D6D7-52AE4448A2D7}"/>
              </a:ext>
            </a:extLst>
          </p:cNvPr>
          <p:cNvGrpSpPr/>
          <p:nvPr/>
        </p:nvGrpSpPr>
        <p:grpSpPr>
          <a:xfrm>
            <a:off x="6404305" y="5095755"/>
            <a:ext cx="495861" cy="403260"/>
            <a:chOff x="4464217" y="2884855"/>
            <a:chExt cx="495861" cy="403260"/>
          </a:xfrm>
        </p:grpSpPr>
        <p:pic>
          <p:nvPicPr>
            <p:cNvPr id="146" name="Graphic 145" descr="Puzzle with solid fill">
              <a:extLst>
                <a:ext uri="{FF2B5EF4-FFF2-40B4-BE49-F238E27FC236}">
                  <a16:creationId xmlns:a16="http://schemas.microsoft.com/office/drawing/2014/main" id="{8529B9AF-E609-44BD-2C1B-F8C0147C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73039" y="2901076"/>
              <a:ext cx="387039" cy="387039"/>
            </a:xfrm>
            <a:prstGeom prst="rect">
              <a:avLst/>
            </a:prstGeom>
          </p:spPr>
        </p:pic>
        <p:pic>
          <p:nvPicPr>
            <p:cNvPr id="147" name="Graphic 146" descr="Puzzle with solid fill">
              <a:extLst>
                <a:ext uri="{FF2B5EF4-FFF2-40B4-BE49-F238E27FC236}">
                  <a16:creationId xmlns:a16="http://schemas.microsoft.com/office/drawing/2014/main" id="{BF449178-6AA5-EA4A-2732-9139AE2B1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64217" y="2884855"/>
              <a:ext cx="387039" cy="387039"/>
            </a:xfrm>
            <a:prstGeom prst="rect">
              <a:avLst/>
            </a:prstGeom>
          </p:spPr>
        </p:pic>
      </p:grpSp>
      <p:pic>
        <p:nvPicPr>
          <p:cNvPr id="150" name="Picture 149" descr="Logo&#10;&#10;Description automatically generated with medium confidence">
            <a:extLst>
              <a:ext uri="{FF2B5EF4-FFF2-40B4-BE49-F238E27FC236}">
                <a16:creationId xmlns:a16="http://schemas.microsoft.com/office/drawing/2014/main" id="{B8CF574B-E6E1-CC57-F780-1B4C39C56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754" y="53494"/>
            <a:ext cx="1327748" cy="6695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892184-C3FE-433E-B815-5F4D330417C9}"/>
              </a:ext>
            </a:extLst>
          </p:cNvPr>
          <p:cNvSpPr txBox="1"/>
          <p:nvPr/>
        </p:nvSpPr>
        <p:spPr>
          <a:xfrm>
            <a:off x="1289773" y="163087"/>
            <a:ext cx="9467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 of Member get member Program 2022 (Jan – May)</a:t>
            </a:r>
          </a:p>
        </p:txBody>
      </p:sp>
    </p:spTree>
    <p:extLst>
      <p:ext uri="{BB962C8B-B14F-4D97-AF65-F5344CB8AC3E}">
        <p14:creationId xmlns:p14="http://schemas.microsoft.com/office/powerpoint/2010/main" val="547984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F1DE5D25-0FF6-1ECF-0727-FE82877148B8}"/>
              </a:ext>
            </a:extLst>
          </p:cNvPr>
          <p:cNvSpPr/>
          <p:nvPr/>
        </p:nvSpPr>
        <p:spPr>
          <a:xfrm>
            <a:off x="689893" y="2089546"/>
            <a:ext cx="262781" cy="26278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873844-12DA-2AC1-3C85-D2F1DAC13958}"/>
              </a:ext>
            </a:extLst>
          </p:cNvPr>
          <p:cNvSpPr/>
          <p:nvPr/>
        </p:nvSpPr>
        <p:spPr>
          <a:xfrm>
            <a:off x="-384890" y="1483116"/>
            <a:ext cx="673448" cy="67344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8C9DA4-24CA-A97C-7B8D-7E93EFBF53CB}"/>
              </a:ext>
            </a:extLst>
          </p:cNvPr>
          <p:cNvSpPr/>
          <p:nvPr/>
        </p:nvSpPr>
        <p:spPr>
          <a:xfrm>
            <a:off x="288558" y="945025"/>
            <a:ext cx="500328" cy="50032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FAACA1-23E5-8C12-5DA9-F3B71912A212}"/>
              </a:ext>
            </a:extLst>
          </p:cNvPr>
          <p:cNvSpPr/>
          <p:nvPr/>
        </p:nvSpPr>
        <p:spPr>
          <a:xfrm>
            <a:off x="11828784" y="4843509"/>
            <a:ext cx="1122653" cy="112265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E8C421-D6CA-916C-7067-E1B967664238}"/>
              </a:ext>
            </a:extLst>
          </p:cNvPr>
          <p:cNvSpPr/>
          <p:nvPr/>
        </p:nvSpPr>
        <p:spPr>
          <a:xfrm>
            <a:off x="11649714" y="3641085"/>
            <a:ext cx="179070" cy="17907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DE3279-BBAD-7745-14B5-4DA62838DB58}"/>
              </a:ext>
            </a:extLst>
          </p:cNvPr>
          <p:cNvSpPr/>
          <p:nvPr/>
        </p:nvSpPr>
        <p:spPr>
          <a:xfrm>
            <a:off x="12054848" y="4218126"/>
            <a:ext cx="297360" cy="2973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0B09F8-B5E2-7D8E-A462-628DC4D9F240}"/>
              </a:ext>
            </a:extLst>
          </p:cNvPr>
          <p:cNvSpPr/>
          <p:nvPr/>
        </p:nvSpPr>
        <p:spPr>
          <a:xfrm>
            <a:off x="-127591" y="-141244"/>
            <a:ext cx="3274827" cy="92010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E3C1EB-0246-7A4D-608D-353EA5225CFF}"/>
              </a:ext>
            </a:extLst>
          </p:cNvPr>
          <p:cNvSpPr/>
          <p:nvPr/>
        </p:nvSpPr>
        <p:spPr>
          <a:xfrm>
            <a:off x="8793127" y="6072286"/>
            <a:ext cx="3559081" cy="9343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10724E-D8A9-F9F9-0C7E-BA47DB88B50D}"/>
              </a:ext>
            </a:extLst>
          </p:cNvPr>
          <p:cNvSpPr/>
          <p:nvPr/>
        </p:nvSpPr>
        <p:spPr>
          <a:xfrm>
            <a:off x="11235480" y="4504161"/>
            <a:ext cx="542762" cy="54276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CAF0AB8-CA5A-2BF1-7557-AB18BDB6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0502" y="3228478"/>
            <a:ext cx="2987275" cy="30941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141A61-4AD4-7E1A-50AE-36E9B7D556D6}"/>
              </a:ext>
            </a:extLst>
          </p:cNvPr>
          <p:cNvSpPr txBox="1"/>
          <p:nvPr/>
        </p:nvSpPr>
        <p:spPr>
          <a:xfrm>
            <a:off x="1204873" y="1283893"/>
            <a:ext cx="107390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573338" algn="l"/>
              </a:tabLst>
            </a:pP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running member get member campaign for the whole year. </a:t>
            </a:r>
            <a:r>
              <a:rPr lang="th-TH" sz="2800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if you can refer anyone to work with us, you’ll get referral fee as below, after passing probation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months).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89EAF3-440D-5421-2882-485A34A83D13}"/>
              </a:ext>
            </a:extLst>
          </p:cNvPr>
          <p:cNvSpPr txBox="1"/>
          <p:nvPr/>
        </p:nvSpPr>
        <p:spPr>
          <a:xfrm>
            <a:off x="952674" y="3197605"/>
            <a:ext cx="728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Clr>
                <a:srgbClr val="C00000"/>
              </a:buClr>
            </a:pPr>
            <a:r>
              <a:rPr lang="en-US" sz="2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 :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100,000 THB</a:t>
            </a:r>
            <a:endParaRPr lang="th-TH" sz="23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BD9A-8155-738F-D6C6-E2E4D3CD6FFB}"/>
              </a:ext>
            </a:extLst>
          </p:cNvPr>
          <p:cNvSpPr txBox="1"/>
          <p:nvPr/>
        </p:nvSpPr>
        <p:spPr>
          <a:xfrm>
            <a:off x="893421" y="3905141"/>
            <a:ext cx="727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Clr>
                <a:srgbClr val="C00000"/>
              </a:buClr>
            </a:pPr>
            <a:r>
              <a:rPr lang="en-US" sz="2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Outstanding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70,000 THB</a:t>
            </a:r>
            <a:endParaRPr lang="en-US" sz="23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2F33F7-C9FF-7CCF-EC9A-806EE53C4B4A}"/>
              </a:ext>
            </a:extLst>
          </p:cNvPr>
          <p:cNvSpPr txBox="1"/>
          <p:nvPr/>
        </p:nvSpPr>
        <p:spPr>
          <a:xfrm>
            <a:off x="893422" y="4612677"/>
            <a:ext cx="728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Clr>
                <a:srgbClr val="C00000"/>
              </a:buClr>
            </a:pPr>
            <a:r>
              <a:rPr lang="en-US" sz="2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 &amp; Sustain Plus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20,000 THB</a:t>
            </a:r>
            <a:endParaRPr lang="en-US" sz="23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99CC93-A803-2AA5-F390-2B29A4A655BA}"/>
              </a:ext>
            </a:extLst>
          </p:cNvPr>
          <p:cNvSpPr txBox="1"/>
          <p:nvPr/>
        </p:nvSpPr>
        <p:spPr>
          <a:xfrm>
            <a:off x="877206" y="5278667"/>
            <a:ext cx="728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Clr>
                <a:srgbClr val="C00000"/>
              </a:buClr>
            </a:pPr>
            <a:r>
              <a:rPr lang="en-US" sz="2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Contractor :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10,000 THB</a:t>
            </a:r>
            <a:endParaRPr lang="en-US" sz="23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 descr="Puzzle with solid fill">
            <a:extLst>
              <a:ext uri="{FF2B5EF4-FFF2-40B4-BE49-F238E27FC236}">
                <a16:creationId xmlns:a16="http://schemas.microsoft.com/office/drawing/2014/main" id="{9F6D47A6-86B8-0884-7545-779DDDCFD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8302" y="3225066"/>
            <a:ext cx="438912" cy="438912"/>
          </a:xfrm>
          <a:prstGeom prst="rect">
            <a:avLst/>
          </a:prstGeom>
        </p:spPr>
      </p:pic>
      <p:pic>
        <p:nvPicPr>
          <p:cNvPr id="35" name="Graphic 34" descr="Puzzle with solid fill">
            <a:extLst>
              <a:ext uri="{FF2B5EF4-FFF2-40B4-BE49-F238E27FC236}">
                <a16:creationId xmlns:a16="http://schemas.microsoft.com/office/drawing/2014/main" id="{7C28276B-08A9-3246-6107-8B7ADD98B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606" y="3888271"/>
            <a:ext cx="438912" cy="438912"/>
          </a:xfrm>
          <a:prstGeom prst="rect">
            <a:avLst/>
          </a:prstGeom>
        </p:spPr>
      </p:pic>
      <p:pic>
        <p:nvPicPr>
          <p:cNvPr id="36" name="Graphic 35" descr="Puzzle with solid fill">
            <a:extLst>
              <a:ext uri="{FF2B5EF4-FFF2-40B4-BE49-F238E27FC236}">
                <a16:creationId xmlns:a16="http://schemas.microsoft.com/office/drawing/2014/main" id="{EA218156-4F77-7FD1-A82A-19C8EAFC9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1652" y="4599743"/>
            <a:ext cx="438912" cy="438912"/>
          </a:xfrm>
          <a:prstGeom prst="rect">
            <a:avLst/>
          </a:prstGeom>
        </p:spPr>
      </p:pic>
      <p:pic>
        <p:nvPicPr>
          <p:cNvPr id="37" name="Graphic 36" descr="Puzzle with solid fill">
            <a:extLst>
              <a:ext uri="{FF2B5EF4-FFF2-40B4-BE49-F238E27FC236}">
                <a16:creationId xmlns:a16="http://schemas.microsoft.com/office/drawing/2014/main" id="{570F65B7-3C68-08CE-EDFC-8D9A8697A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1019" y="5299916"/>
            <a:ext cx="438912" cy="438912"/>
          </a:xfrm>
          <a:prstGeom prst="rect">
            <a:avLst/>
          </a:prstGeom>
        </p:spPr>
      </p:pic>
      <p:pic>
        <p:nvPicPr>
          <p:cNvPr id="39" name="Graphic 38" descr="Puzzle with solid fill">
            <a:extLst>
              <a:ext uri="{FF2B5EF4-FFF2-40B4-BE49-F238E27FC236}">
                <a16:creationId xmlns:a16="http://schemas.microsoft.com/office/drawing/2014/main" id="{EC60342A-9536-EF2E-BD3C-0CB7459EB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4227" y="3160252"/>
            <a:ext cx="438912" cy="438912"/>
          </a:xfrm>
          <a:prstGeom prst="rect">
            <a:avLst/>
          </a:prstGeom>
        </p:spPr>
      </p:pic>
      <p:pic>
        <p:nvPicPr>
          <p:cNvPr id="40" name="Graphic 39" descr="Puzzle with solid fill">
            <a:extLst>
              <a:ext uri="{FF2B5EF4-FFF2-40B4-BE49-F238E27FC236}">
                <a16:creationId xmlns:a16="http://schemas.microsoft.com/office/drawing/2014/main" id="{5AD1EB36-976E-733F-57AB-A275B7BE5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1652" y="3819807"/>
            <a:ext cx="438912" cy="438912"/>
          </a:xfrm>
          <a:prstGeom prst="rect">
            <a:avLst/>
          </a:prstGeom>
        </p:spPr>
      </p:pic>
      <p:pic>
        <p:nvPicPr>
          <p:cNvPr id="41" name="Graphic 40" descr="Puzzle with solid fill">
            <a:extLst>
              <a:ext uri="{FF2B5EF4-FFF2-40B4-BE49-F238E27FC236}">
                <a16:creationId xmlns:a16="http://schemas.microsoft.com/office/drawing/2014/main" id="{37F9C355-5D84-AE48-59E1-ADCD32274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1019" y="4522216"/>
            <a:ext cx="438912" cy="438912"/>
          </a:xfrm>
          <a:prstGeom prst="rect">
            <a:avLst/>
          </a:prstGeom>
        </p:spPr>
      </p:pic>
      <p:pic>
        <p:nvPicPr>
          <p:cNvPr id="42" name="Graphic 41" descr="Puzzle with solid fill">
            <a:extLst>
              <a:ext uri="{FF2B5EF4-FFF2-40B4-BE49-F238E27FC236}">
                <a16:creationId xmlns:a16="http://schemas.microsoft.com/office/drawing/2014/main" id="{26E25CC0-F598-3BAB-DDA1-16C31BA96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953" y="5235020"/>
            <a:ext cx="438912" cy="438912"/>
          </a:xfrm>
          <a:prstGeom prst="rect">
            <a:avLst/>
          </a:prstGeom>
        </p:spPr>
      </p:pic>
      <p:pic>
        <p:nvPicPr>
          <p:cNvPr id="49" name="Picture 48" descr="Logo&#10;&#10;Description automatically generated with medium confidence">
            <a:extLst>
              <a:ext uri="{FF2B5EF4-FFF2-40B4-BE49-F238E27FC236}">
                <a16:creationId xmlns:a16="http://schemas.microsoft.com/office/drawing/2014/main" id="{301D74DB-55A9-2335-9950-9BB4F02F8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754" y="53494"/>
            <a:ext cx="1327748" cy="669551"/>
          </a:xfrm>
          <a:prstGeom prst="rect">
            <a:avLst/>
          </a:prstGeom>
        </p:spPr>
      </p:pic>
      <p:pic>
        <p:nvPicPr>
          <p:cNvPr id="26" name="Picture 2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D559052-5728-CACA-D633-9DCA269DA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6" t="72185" r="7442" b="11722"/>
          <a:stretch/>
        </p:blipFill>
        <p:spPr>
          <a:xfrm>
            <a:off x="8705402" y="5454476"/>
            <a:ext cx="606057" cy="50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4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79B6B-BB18-178F-BA4C-A5CEEDA27D4B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are encouraging people to take certificates. Each time you certified you will be award for 1,000 THB per certificate ( Maximum 3 certificates per year)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Certificates that you take should be related to our service and product such as Azure, AWS, Adobe etc.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2A1568F7-01CA-ED52-1230-D3A12122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306827"/>
            <a:ext cx="5458968" cy="4244346"/>
          </a:xfrm>
          <a:prstGeom prst="rect">
            <a:avLst/>
          </a:prstGeom>
        </p:spPr>
      </p:pic>
      <p:pic>
        <p:nvPicPr>
          <p:cNvPr id="49" name="Picture 48" descr="Logo&#10;&#10;Description automatically generated with medium confidence">
            <a:extLst>
              <a:ext uri="{FF2B5EF4-FFF2-40B4-BE49-F238E27FC236}">
                <a16:creationId xmlns:a16="http://schemas.microsoft.com/office/drawing/2014/main" id="{301D74DB-55A9-2335-9950-9BB4F02F8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754" y="53494"/>
            <a:ext cx="1327748" cy="6695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3C0C8B-06F3-6D3E-C193-4BB436840302}"/>
              </a:ext>
            </a:extLst>
          </p:cNvPr>
          <p:cNvSpPr/>
          <p:nvPr/>
        </p:nvSpPr>
        <p:spPr>
          <a:xfrm>
            <a:off x="277339" y="1332424"/>
            <a:ext cx="54553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/>
                <a:solidFill>
                  <a:srgbClr val="F16C51"/>
                </a:solidFill>
              </a:rPr>
              <a:t>Certificates Reward</a:t>
            </a:r>
          </a:p>
        </p:txBody>
      </p:sp>
    </p:spTree>
    <p:extLst>
      <p:ext uri="{BB962C8B-B14F-4D97-AF65-F5344CB8AC3E}">
        <p14:creationId xmlns:p14="http://schemas.microsoft.com/office/powerpoint/2010/main" val="109050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 txBox="1">
            <a:spLocks noGrp="1"/>
          </p:cNvSpPr>
          <p:nvPr>
            <p:ph type="title" idx="4294967295"/>
          </p:nvPr>
        </p:nvSpPr>
        <p:spPr>
          <a:xfrm>
            <a:off x="1119554" y="19189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Transportation Expense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1"/>
          <p:cNvSpPr txBox="1">
            <a:spLocks noGrp="1"/>
          </p:cNvSpPr>
          <p:nvPr>
            <p:ph type="body" idx="4294967295"/>
          </p:nvPr>
        </p:nvSpPr>
        <p:spPr>
          <a:xfrm>
            <a:off x="2128838" y="1176815"/>
            <a:ext cx="7831088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If you work at the client’s site, you’re eligible to claim for transportation expense using formula below</a:t>
            </a:r>
            <a:endParaRPr/>
          </a:p>
        </p:txBody>
      </p:sp>
      <p:graphicFrame>
        <p:nvGraphicFramePr>
          <p:cNvPr id="550" name="Google Shape;550;p21"/>
          <p:cNvGraphicFramePr/>
          <p:nvPr/>
        </p:nvGraphicFramePr>
        <p:xfrm>
          <a:off x="1919288" y="2020388"/>
          <a:ext cx="8382000" cy="701675"/>
        </p:xfrm>
        <a:graphic>
          <a:graphicData uri="http://schemas.openxmlformats.org/drawingml/2006/table">
            <a:tbl>
              <a:tblPr firstRow="1" bandRow="1">
                <a:noFill/>
                <a:tableStyleId>{BAC6D575-E330-47DC-972B-84D69F9DB3EA}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Claim = </a:t>
                      </a:r>
                      <a:endParaRPr sz="2000" b="1" i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i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(Trans. Exp. from home to client’s) </a:t>
                      </a:r>
                      <a:endParaRPr sz="2000" b="1" i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–</a:t>
                      </a:r>
                      <a:endParaRPr sz="2000" b="1" i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(Trans. Exp. from home to Inteltion’s office)</a:t>
                      </a:r>
                      <a:endParaRPr sz="2000" b="1" i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1" name="Google Shape;551;p21"/>
          <p:cNvSpPr txBox="1"/>
          <p:nvPr/>
        </p:nvSpPr>
        <p:spPr>
          <a:xfrm>
            <a:off x="1941513" y="2871538"/>
            <a:ext cx="78486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Transportation Expense from home to client’s = BTS (30THB) + Motorcycle (15 THB)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Transportation Expense from home to Inteltion’s office = BTS (20)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Claim = 45 – 20 THB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Transportation Expense from home to client’s = Motorcycle (15 THB)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Transportation Expense from home to Inteltion’s office = BTS (45)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Claim = you cannot claim expense</a:t>
            </a:r>
            <a:endParaRPr/>
          </a:p>
        </p:txBody>
      </p:sp>
      <p:sp>
        <p:nvSpPr>
          <p:cNvPr id="552" name="Google Shape;552;p21"/>
          <p:cNvSpPr txBox="1"/>
          <p:nvPr/>
        </p:nvSpPr>
        <p:spPr>
          <a:xfrm>
            <a:off x="1941513" y="5268914"/>
            <a:ext cx="849471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Reimbursement procedure;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fill the details in Timesheet and send to PM or supervisor to approve </a:t>
            </a: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4th of each month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company will reimbursement to you on 25</a:t>
            </a:r>
            <a:r>
              <a:rPr lang="en-US" sz="14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each month.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"/>
          <p:cNvSpPr txBox="1">
            <a:spLocks noGrp="1"/>
          </p:cNvSpPr>
          <p:nvPr>
            <p:ph type="title" idx="4294967295"/>
          </p:nvPr>
        </p:nvSpPr>
        <p:spPr>
          <a:xfrm>
            <a:off x="1133622" y="1571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Leave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2"/>
          <p:cNvSpPr txBox="1">
            <a:spLocks noGrp="1"/>
          </p:cNvSpPr>
          <p:nvPr>
            <p:ph type="body" idx="4294967295"/>
          </p:nvPr>
        </p:nvSpPr>
        <p:spPr>
          <a:xfrm>
            <a:off x="1226531" y="1046791"/>
            <a:ext cx="10341691" cy="553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Employees are entitled to take leave as specific below</a:t>
            </a:r>
            <a:br>
              <a:rPr lang="en-US" sz="2200">
                <a:latin typeface="Arial"/>
                <a:ea typeface="Arial"/>
                <a:cs typeface="Arial"/>
              </a:rPr>
            </a:b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buSzPct val="100000"/>
              <a:buFont typeface="Noto Sans Symbols"/>
              <a:buChar char="❖"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200" u="sng">
                <a:latin typeface="Arial"/>
                <a:ea typeface="Arial"/>
                <a:cs typeface="Arial"/>
                <a:sym typeface="Arial"/>
              </a:rPr>
              <a:t>Vacation leave of 15 days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at maximum by annual calendar (pro rata </a:t>
            </a:r>
            <a:r>
              <a:rPr lang="en-US" sz="2200" err="1">
                <a:latin typeface="Arial"/>
                <a:ea typeface="Arial"/>
                <a:cs typeface="Arial"/>
                <a:sym typeface="Arial"/>
              </a:rPr>
              <a:t>basic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0" indent="0">
              <a:buSzPct val="1000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      Can use after passing probation period.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857250" lvl="1" indent="-514350">
              <a:buSzPct val="100000"/>
              <a:buFont typeface="Noto Sans Symbols"/>
              <a:buChar char="❖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At the end of the year, </a:t>
            </a: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unused vacation leave will turn into cash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based on your salary = [[salary] x [remaining vacation]] /20 </a:t>
            </a:r>
            <a:endParaRPr/>
          </a:p>
          <a:p>
            <a:pPr marL="8572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If you’re uncharged, company has right to ask you to take vacation leave.</a:t>
            </a:r>
            <a:endParaRPr sz="2200">
              <a:latin typeface="Arial"/>
            </a:endParaRPr>
          </a:p>
          <a:p>
            <a:pPr marL="857250" lvl="1" indent="-514350">
              <a:buSzPct val="100000"/>
              <a:buFont typeface="Noto Sans Symbols"/>
              <a:buChar char="❖"/>
            </a:pPr>
            <a:r>
              <a:rPr lang="en-US" sz="2200">
                <a:latin typeface="Arial"/>
                <a:ea typeface="Arial"/>
              </a:rPr>
              <a:t>Only 50% of vacation days can turn into cash.</a:t>
            </a:r>
            <a:endParaRPr lang="en-US" sz="2200">
              <a:latin typeface="Arial"/>
              <a:ea typeface="Arial"/>
              <a:cs typeface="Arial"/>
            </a:endParaRPr>
          </a:p>
          <a:p>
            <a:pPr marL="228600" indent="-99060">
              <a:buSzPct val="100000"/>
              <a:buNone/>
            </a:pPr>
            <a:endParaRPr lang="en-US" sz="2200">
              <a:latin typeface="Arial"/>
              <a:ea typeface="Arial"/>
              <a:cs typeface="Arial"/>
            </a:endParaRPr>
          </a:p>
          <a:p>
            <a:pPr marL="228600" indent="-228600">
              <a:buSzPct val="100000"/>
              <a:buFont typeface="Noto Sans Symbols"/>
              <a:buChar char="❖"/>
            </a:pPr>
            <a:r>
              <a:rPr lang="en-US" sz="2200" u="sng">
                <a:latin typeface="Arial"/>
                <a:ea typeface="Arial"/>
                <a:cs typeface="Arial"/>
                <a:sym typeface="Arial"/>
              </a:rPr>
              <a:t> Sick leave of 30 days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at maximum by annual calendar (pro rata </a:t>
            </a:r>
            <a:r>
              <a:rPr lang="en-US" sz="2200" err="1">
                <a:latin typeface="Arial"/>
                <a:ea typeface="Arial"/>
                <a:cs typeface="Arial"/>
                <a:sym typeface="Arial"/>
              </a:rPr>
              <a:t>basic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8572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sick leave absence is more than 1 day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, employee is </a:t>
            </a: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required to provide a Medical Certificate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from an approved hospital.</a:t>
            </a:r>
            <a:endParaRPr/>
          </a:p>
          <a:p>
            <a:pPr marL="228600" indent="-99060">
              <a:buSzPct val="100000"/>
              <a:buNone/>
            </a:pPr>
            <a:endParaRPr lang="en-US" sz="2200">
              <a:latin typeface="Arial"/>
              <a:ea typeface="Arial"/>
              <a:cs typeface="Arial"/>
            </a:endParaRPr>
          </a:p>
          <a:p>
            <a:pPr marL="228600" indent="-228600">
              <a:buSzPct val="100000"/>
              <a:buFont typeface="Noto Sans Symbols"/>
              <a:buChar char="❖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2200" u="sng">
                <a:latin typeface="Arial"/>
                <a:ea typeface="Arial"/>
                <a:cs typeface="Arial"/>
                <a:sym typeface="Arial"/>
              </a:rPr>
              <a:t>Business leave of 3 days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at maximum for matters that cannot be scheduled outside    regular hours </a:t>
            </a:r>
            <a:r>
              <a:rPr lang="th-TH" sz="2200">
                <a:latin typeface="Arial"/>
                <a:ea typeface="Arial"/>
                <a:cs typeface="Arial"/>
                <a:sym typeface="Arial"/>
              </a:rPr>
              <a:t>(ลากิจสามารถใช้ได้เฉพาะการติดต่องานราชการที่ต้องไปด้วยตัวเองเท่านั้น เช่น ทำบัตรประชาชน)</a:t>
            </a:r>
            <a:endParaRPr lang="en-US"/>
          </a:p>
          <a:p>
            <a:pPr marL="228600" lvl="0" indent="-990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2200">
              <a:latin typeface="Arial"/>
              <a:ea typeface="Arial"/>
              <a:cs typeface="Arial"/>
            </a:endParaRPr>
          </a:p>
          <a:p>
            <a:pPr marL="228600" indent="-228600">
              <a:buSzPct val="100000"/>
              <a:buFont typeface="Noto Sans Symbols"/>
              <a:buChar char="❖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 When taking leave, please inform customer/PM in your project via e-mail and put </a:t>
            </a:r>
            <a:r>
              <a:rPr lang="en-US" sz="2200" err="1">
                <a:latin typeface="Arial"/>
                <a:ea typeface="Arial"/>
                <a:cs typeface="Arial"/>
                <a:sym typeface="Arial"/>
              </a:rPr>
              <a:t>admin@inteltion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on CC.</a:t>
            </a:r>
            <a:endParaRPr lang="en-US" sz="2200">
              <a:latin typeface="Arial"/>
              <a:ea typeface="Arial"/>
              <a:cs typeface="Arial"/>
            </a:endParaRPr>
          </a:p>
          <a:p>
            <a:pPr marL="514350" lvl="0" indent="-349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3"/>
          <p:cNvSpPr txBox="1">
            <a:spLocks noGrp="1"/>
          </p:cNvSpPr>
          <p:nvPr>
            <p:ph type="title" idx="4294967295"/>
          </p:nvPr>
        </p:nvSpPr>
        <p:spPr>
          <a:xfrm>
            <a:off x="1104313" y="1932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Providence Fund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3"/>
          <p:cNvSpPr txBox="1">
            <a:spLocks noGrp="1"/>
          </p:cNvSpPr>
          <p:nvPr>
            <p:ph type="body" idx="4294967295"/>
          </p:nvPr>
        </p:nvSpPr>
        <p:spPr>
          <a:xfrm>
            <a:off x="1541584" y="1550693"/>
            <a:ext cx="1007832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 Providence Fund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is provided which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will deduct 5%,10%,15%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(It depends on your) from your salary every month while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company will top up another 5%.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deduction will start after passing probation period.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Joining company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more than 5 years will eligible for company top up portion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. Otherwise, you’re entitled for your 5% portion only.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DA7DF-BC10-4948-A245-F2DCEFED43EB}"/>
              </a:ext>
            </a:extLst>
          </p:cNvPr>
          <p:cNvSpPr/>
          <p:nvPr/>
        </p:nvSpPr>
        <p:spPr>
          <a:xfrm>
            <a:off x="3694470" y="3842587"/>
            <a:ext cx="5235678" cy="26420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Google Shape;569;p24"/>
          <p:cNvSpPr txBox="1">
            <a:spLocks noGrp="1"/>
          </p:cNvSpPr>
          <p:nvPr>
            <p:ph type="title" idx="4294967295"/>
          </p:nvPr>
        </p:nvSpPr>
        <p:spPr>
          <a:xfrm>
            <a:off x="1161757" y="1963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Flexible Fund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4"/>
          <p:cNvSpPr txBox="1">
            <a:spLocks noGrp="1"/>
          </p:cNvSpPr>
          <p:nvPr>
            <p:ph type="body" idx="4294967295"/>
          </p:nvPr>
        </p:nvSpPr>
        <p:spPr>
          <a:xfrm>
            <a:off x="1519462" y="18162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Flexible Fund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Employees are entitled to claim for education &amp; health expenses (pro rata basic). Flexible Fund will eligible after passing probation at 10,000 THB/Year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All payment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will be paid to you on 25</a:t>
            </a:r>
            <a:r>
              <a:rPr lang="en-US" sz="2000" baseline="3000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of each month. You’ll need to record the expenses in Time &amp; Expenses sheet along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with INVOICE under Inteltion name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	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570;p24">
            <a:extLst>
              <a:ext uri="{FF2B5EF4-FFF2-40B4-BE49-F238E27FC236}">
                <a16:creationId xmlns:a16="http://schemas.microsoft.com/office/drawing/2014/main" id="{A090AB5C-ECE5-4935-9009-52981D855F8B}"/>
              </a:ext>
            </a:extLst>
          </p:cNvPr>
          <p:cNvSpPr txBox="1">
            <a:spLocks/>
          </p:cNvSpPr>
          <p:nvPr/>
        </p:nvSpPr>
        <p:spPr>
          <a:xfrm>
            <a:off x="1585452" y="4136923"/>
            <a:ext cx="7121390" cy="252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>
              <a:spcBef>
                <a:spcPts val="0"/>
              </a:spcBef>
              <a:buSzPts val="2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lang="th-TH" sz="2000" b="1" i="1">
                <a:latin typeface="Arial"/>
                <a:ea typeface="Arial"/>
                <a:cs typeface="Arial"/>
                <a:sym typeface="Arial"/>
              </a:rPr>
              <a:t>บริษัท อิน</a:t>
            </a:r>
            <a:r>
              <a:rPr lang="th-TH" sz="2000" b="1" i="1" err="1">
                <a:latin typeface="Arial"/>
                <a:ea typeface="Arial"/>
                <a:cs typeface="Arial"/>
                <a:sym typeface="Arial"/>
              </a:rPr>
              <a:t>เทลชั่น</a:t>
            </a:r>
            <a:r>
              <a:rPr lang="th-TH" sz="2000" b="1" i="1">
                <a:latin typeface="Arial"/>
                <a:ea typeface="Arial"/>
                <a:cs typeface="Arial"/>
                <a:sym typeface="Arial"/>
              </a:rPr>
              <a:t> จำกัด</a:t>
            </a:r>
            <a:endParaRPr lang="th-TH"/>
          </a:p>
          <a:p>
            <a:pPr marL="228600" indent="-228600">
              <a:spcBef>
                <a:spcPts val="0"/>
              </a:spcBef>
              <a:buSzPts val="2000"/>
              <a:buFont typeface="Arial"/>
              <a:buNone/>
            </a:pPr>
            <a:r>
              <a:rPr lang="th-TH" sz="2000" b="1" i="1">
                <a:latin typeface="Arial"/>
                <a:ea typeface="Arial"/>
                <a:cs typeface="Arial"/>
                <a:sym typeface="Arial"/>
              </a:rPr>
              <a:t>				408/55 อาคารพหลโยธินเพลส ชั้น14</a:t>
            </a:r>
            <a:endParaRPr lang="th-TH"/>
          </a:p>
          <a:p>
            <a:pPr marL="228600" indent="-228600">
              <a:spcBef>
                <a:spcPts val="0"/>
              </a:spcBef>
              <a:buSzPts val="2000"/>
              <a:buFont typeface="Arial"/>
              <a:buNone/>
            </a:pPr>
            <a:r>
              <a:rPr lang="th-TH" sz="2000" b="1" i="1">
                <a:latin typeface="Arial"/>
                <a:ea typeface="Arial"/>
                <a:cs typeface="Arial"/>
                <a:sym typeface="Arial"/>
              </a:rPr>
              <a:t>				ถ.พหลโยธิน แขวงสามเสนใน</a:t>
            </a:r>
            <a:endParaRPr lang="th-TH"/>
          </a:p>
          <a:p>
            <a:pPr marL="228600" indent="-228600">
              <a:spcBef>
                <a:spcPts val="0"/>
              </a:spcBef>
              <a:buSzPts val="2000"/>
              <a:buFont typeface="Arial"/>
              <a:buNone/>
            </a:pPr>
            <a:r>
              <a:rPr lang="th-TH" sz="2000" b="1" i="1">
                <a:latin typeface="Arial"/>
                <a:ea typeface="Arial"/>
                <a:cs typeface="Arial"/>
                <a:sym typeface="Arial"/>
              </a:rPr>
              <a:t>				เขตพญาไท กรุงเทพ 10400</a:t>
            </a:r>
          </a:p>
          <a:p>
            <a:pPr marL="228600" indent="-228600">
              <a:spcBef>
                <a:spcPts val="0"/>
              </a:spcBef>
              <a:buSzPts val="2000"/>
              <a:buFont typeface="Arial"/>
              <a:buNone/>
            </a:pPr>
            <a:r>
              <a:rPr lang="th-TH" sz="2000" b="1" i="1">
                <a:latin typeface="Arial"/>
                <a:ea typeface="Arial"/>
                <a:cs typeface="Arial"/>
                <a:sym typeface="Arial"/>
              </a:rPr>
              <a:t>			 	</a:t>
            </a:r>
            <a:r>
              <a:rPr lang="en-US" sz="2000" b="1" i="1">
                <a:latin typeface="Arial"/>
                <a:ea typeface="Arial"/>
                <a:cs typeface="Arial"/>
                <a:sym typeface="Arial"/>
              </a:rPr>
              <a:t>Tax id : 0105547121397</a:t>
            </a:r>
          </a:p>
          <a:p>
            <a:pPr marL="228600" indent="-228600">
              <a:buFont typeface="Calibri"/>
              <a:buNone/>
            </a:pP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6"/>
          <p:cNvSpPr txBox="1">
            <a:spLocks noGrp="1"/>
          </p:cNvSpPr>
          <p:nvPr>
            <p:ph type="title" idx="4294967295"/>
          </p:nvPr>
        </p:nvSpPr>
        <p:spPr>
          <a:xfrm>
            <a:off x="1371599" y="176005"/>
            <a:ext cx="9895951" cy="10336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Flexible Fund</a:t>
            </a:r>
          </a:p>
        </p:txBody>
      </p:sp>
      <p:sp>
        <p:nvSpPr>
          <p:cNvPr id="582" name="Google Shape;582;p26"/>
          <p:cNvSpPr txBox="1">
            <a:spLocks noGrp="1"/>
          </p:cNvSpPr>
          <p:nvPr>
            <p:ph type="body" idx="4294967295"/>
          </p:nvPr>
        </p:nvSpPr>
        <p:spPr>
          <a:xfrm>
            <a:off x="21255" y="1209674"/>
            <a:ext cx="12191996" cy="526725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000" b="1">
                <a:sym typeface="Arial"/>
              </a:rPr>
              <a:t>An expendable budget for the amount of 10,000 THB/year for the following items</a:t>
            </a:r>
          </a:p>
          <a:p>
            <a:pPr marL="28575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lang="en-US" sz="2000">
              <a:sym typeface="Arial"/>
            </a:endParaRPr>
          </a:p>
          <a:p>
            <a:pPr marL="800100" indent="-514350">
              <a:buClr>
                <a:schemeClr val="dk1"/>
              </a:buClr>
              <a:buSzPts val="2200"/>
              <a:buFont typeface="+mj-lt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IT equipment or IT accessories. Amount not more than 3,000 THB per piece.</a:t>
            </a:r>
          </a:p>
          <a:p>
            <a:pPr marL="800100" indent="-514350">
              <a:buClr>
                <a:schemeClr val="dk1"/>
              </a:buClr>
              <a:buSzPts val="2200"/>
              <a:buFont typeface="+mj-lt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Educational course or training.</a:t>
            </a:r>
          </a:p>
          <a:p>
            <a:pPr marL="800100" indent="-514350">
              <a:buClr>
                <a:schemeClr val="dk1"/>
              </a:buClr>
              <a:buSzPts val="2200"/>
              <a:buFont typeface="+mj-lt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Medical and health such as fitness course, dental, and vaccine.</a:t>
            </a:r>
          </a:p>
          <a:p>
            <a:pPr marL="800100" indent="-514350">
              <a:buClr>
                <a:schemeClr val="dk1"/>
              </a:buClr>
              <a:buSzPts val="2200"/>
              <a:buFont typeface="+mj-lt"/>
              <a:buAutoNum type="arabicPeriod"/>
            </a:pPr>
            <a:endParaRPr lang="en-US" sz="2000">
              <a:latin typeface="Arial"/>
              <a:ea typeface="Arial"/>
              <a:cs typeface="Arial"/>
              <a:sym typeface="Arial"/>
            </a:endParaRPr>
          </a:p>
          <a:p>
            <a:pPr marL="285750" indent="0">
              <a:buClr>
                <a:schemeClr val="dk1"/>
              </a:buClr>
              <a:buSzPts val="2200"/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Remark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: If bills DO NOT fit with those 3 conditions, you can still claim for flexible fund but it'll count as part of your revenue. </a:t>
            </a:r>
          </a:p>
          <a:p>
            <a:pPr marL="285750" indent="0">
              <a:buClr>
                <a:schemeClr val="dk1"/>
              </a:buClr>
              <a:buSzPts val="2200"/>
              <a:buNone/>
            </a:pPr>
            <a:endParaRPr lang="en-US" sz="2000">
              <a:latin typeface="Arial"/>
              <a:ea typeface="Arial"/>
              <a:cs typeface="Arial"/>
              <a:sym typeface="Arial"/>
            </a:endParaRPr>
          </a:p>
          <a:p>
            <a:pPr marL="285750" indent="0">
              <a:buClr>
                <a:schemeClr val="dk1"/>
              </a:buClr>
              <a:buSzPts val="22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You will need to submit receipt for each claim to our accounting team (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have to send soft copy of receipt to </a:t>
            </a:r>
            <a:r>
              <a:rPr lang="en-US" sz="200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admin@intelion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as soon as possible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742950" indent="-457200">
              <a:buClr>
                <a:schemeClr val="dk1"/>
              </a:buClr>
              <a:buSzPts val="22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If bills fit with those 3 conditions require receipt under </a:t>
            </a:r>
            <a:r>
              <a:rPr lang="en-US" sz="2000" err="1">
                <a:latin typeface="Arial"/>
                <a:ea typeface="Arial"/>
                <a:cs typeface="Arial"/>
                <a:sym typeface="Arial"/>
              </a:rPr>
              <a:t>Inteltion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name</a:t>
            </a:r>
          </a:p>
          <a:p>
            <a:pPr marL="742950" indent="-457200">
              <a:buClr>
                <a:schemeClr val="dk1"/>
              </a:buClr>
              <a:buSzPts val="2200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If bills do not fil with those 3 conditions require receipt under your personal name</a:t>
            </a:r>
          </a:p>
        </p:txBody>
      </p:sp>
      <p:sp>
        <p:nvSpPr>
          <p:cNvPr id="9" name="Google Shape;569;p24">
            <a:extLst>
              <a:ext uri="{FF2B5EF4-FFF2-40B4-BE49-F238E27FC236}">
                <a16:creationId xmlns:a16="http://schemas.microsoft.com/office/drawing/2014/main" id="{8FE9EA5E-4B23-4021-A42F-2BBB1F48A0EE}"/>
              </a:ext>
            </a:extLst>
          </p:cNvPr>
          <p:cNvSpPr txBox="1">
            <a:spLocks/>
          </p:cNvSpPr>
          <p:nvPr/>
        </p:nvSpPr>
        <p:spPr>
          <a:xfrm>
            <a:off x="304801" y="465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Flexible Fund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7"/>
          <p:cNvSpPr txBox="1"/>
          <p:nvPr/>
        </p:nvSpPr>
        <p:spPr>
          <a:xfrm>
            <a:off x="1274298" y="25258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Insurance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1274298" y="1578146"/>
            <a:ext cx="8950569" cy="492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After passing probation period, you will get insurance card</a:t>
            </a: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</a:rPr>
              <a:t> OPD 1,500 THB 1 per day / 30 days per year</a:t>
            </a: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</a:rPr>
              <a:t> IPD 2,000 THB</a:t>
            </a: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</a:rPr>
              <a:t> ER 7,500 THB</a:t>
            </a: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</a:rPr>
              <a:t> Hospital Expense, Surgery, and other will adjust yearly</a:t>
            </a: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sz="2000">
              <a:solidFill>
                <a:schemeClr val="dk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sz="2000">
              <a:solidFill>
                <a:schemeClr val="dk1"/>
              </a:solidFill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B5B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48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282114" y="3242175"/>
            <a:ext cx="4814887" cy="1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are a niche provider of technology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consulting delivering a range of solutions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across industries, with an experience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from international consulting firms.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267218" y="2514280"/>
            <a:ext cx="38004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2004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6931" y="878268"/>
            <a:ext cx="2424526" cy="134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7234779" y="2350249"/>
            <a:ext cx="380047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FOUNDED IN</a:t>
            </a: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1728" y="596356"/>
            <a:ext cx="5183208" cy="5530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4464002" y="2475448"/>
            <a:ext cx="1711156" cy="171115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5440843" y="1123718"/>
            <a:ext cx="1021590" cy="1021590"/>
            <a:chOff x="2652775" y="1648337"/>
            <a:chExt cx="1040361" cy="1040361"/>
          </a:xfrm>
        </p:grpSpPr>
        <p:sp>
          <p:nvSpPr>
            <p:cNvPr id="104" name="Google Shape;104;p2"/>
            <p:cNvSpPr/>
            <p:nvPr/>
          </p:nvSpPr>
          <p:spPr>
            <a:xfrm>
              <a:off x="2696606" y="1693689"/>
              <a:ext cx="957262" cy="95726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652775" y="1648337"/>
              <a:ext cx="1040361" cy="1040361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6274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5941006" y="4317708"/>
            <a:ext cx="925623" cy="925623"/>
            <a:chOff x="2652775" y="1648337"/>
            <a:chExt cx="1040361" cy="1040361"/>
          </a:xfrm>
        </p:grpSpPr>
        <p:sp>
          <p:nvSpPr>
            <p:cNvPr id="107" name="Google Shape;107;p2"/>
            <p:cNvSpPr/>
            <p:nvPr/>
          </p:nvSpPr>
          <p:spPr>
            <a:xfrm>
              <a:off x="2700817" y="1697900"/>
              <a:ext cx="953052" cy="9530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52775" y="1648337"/>
              <a:ext cx="1040361" cy="1040361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6274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2"/>
          <p:cNvSpPr/>
          <p:nvPr/>
        </p:nvSpPr>
        <p:spPr>
          <a:xfrm>
            <a:off x="2328786" y="2593117"/>
            <a:ext cx="710952" cy="7109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295933" y="3537209"/>
            <a:ext cx="710952" cy="71095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3101210" y="2869087"/>
            <a:ext cx="1021590" cy="1021590"/>
            <a:chOff x="2652775" y="1648337"/>
            <a:chExt cx="1040361" cy="1040361"/>
          </a:xfrm>
        </p:grpSpPr>
        <p:sp>
          <p:nvSpPr>
            <p:cNvPr id="112" name="Google Shape;112;p2"/>
            <p:cNvSpPr/>
            <p:nvPr/>
          </p:nvSpPr>
          <p:spPr>
            <a:xfrm>
              <a:off x="2696606" y="1693689"/>
              <a:ext cx="957262" cy="95726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52775" y="1648337"/>
              <a:ext cx="1040361" cy="1040361"/>
            </a:xfrm>
            <a:prstGeom prst="ellipse">
              <a:avLst/>
            </a:prstGeom>
            <a:noFill/>
            <a:ln w="9525" cap="flat" cmpd="sng">
              <a:solidFill>
                <a:schemeClr val="lt1">
                  <a:alpha val="62745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" name="Google Shape;11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90038" y="2791617"/>
            <a:ext cx="420948" cy="25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38435" y="3277168"/>
            <a:ext cx="538566" cy="26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27601" y="3733284"/>
            <a:ext cx="247616" cy="33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72103" y="4692419"/>
            <a:ext cx="526184" cy="3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82254" y="2956506"/>
            <a:ext cx="532375" cy="7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90635" y="1515090"/>
            <a:ext cx="501679" cy="26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567B2-4244-435D-4248-06998CAB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1" y="-57150"/>
            <a:ext cx="12208667" cy="6912767"/>
          </a:xfrm>
          <a:prstGeom prst="rect">
            <a:avLst/>
          </a:prstGeom>
        </p:spPr>
      </p:pic>
      <p:sp>
        <p:nvSpPr>
          <p:cNvPr id="587" name="Google Shape;587;p27"/>
          <p:cNvSpPr txBox="1"/>
          <p:nvPr/>
        </p:nvSpPr>
        <p:spPr>
          <a:xfrm>
            <a:off x="1274298" y="25258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Insurance </a:t>
            </a:r>
          </a:p>
        </p:txBody>
      </p:sp>
    </p:spTree>
    <p:extLst>
      <p:ext uri="{BB962C8B-B14F-4D97-AF65-F5344CB8AC3E}">
        <p14:creationId xmlns:p14="http://schemas.microsoft.com/office/powerpoint/2010/main" val="4241563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3D3C6A-2A40-4B36-6E99-62ADF5ECD330}"/>
              </a:ext>
            </a:extLst>
          </p:cNvPr>
          <p:cNvSpPr/>
          <p:nvPr/>
        </p:nvSpPr>
        <p:spPr>
          <a:xfrm>
            <a:off x="0" y="0"/>
            <a:ext cx="12191999" cy="1360968"/>
          </a:xfrm>
          <a:prstGeom prst="rect">
            <a:avLst/>
          </a:prstGeom>
          <a:gradFill flip="none" rotWithShape="1">
            <a:gsLst>
              <a:gs pos="28000">
                <a:srgbClr val="5DAAFF"/>
              </a:gs>
              <a:gs pos="79000">
                <a:srgbClr val="83BEFF"/>
              </a:gs>
              <a:gs pos="56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7" name="Google Shape;587;p27"/>
          <p:cNvSpPr txBox="1"/>
          <p:nvPr/>
        </p:nvSpPr>
        <p:spPr>
          <a:xfrm>
            <a:off x="583022" y="5504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Benefit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B6E3AD-31B0-807E-5CC9-100883682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849775"/>
              </p:ext>
            </p:extLst>
          </p:nvPr>
        </p:nvGraphicFramePr>
        <p:xfrm>
          <a:off x="-1" y="938192"/>
          <a:ext cx="12192000" cy="5932422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589349">
                  <a:extLst>
                    <a:ext uri="{9D8B030D-6E8A-4147-A177-3AD203B41FA5}">
                      <a16:colId xmlns:a16="http://schemas.microsoft.com/office/drawing/2014/main" val="1596064039"/>
                    </a:ext>
                  </a:extLst>
                </a:gridCol>
                <a:gridCol w="3044865">
                  <a:extLst>
                    <a:ext uri="{9D8B030D-6E8A-4147-A177-3AD203B41FA5}">
                      <a16:colId xmlns:a16="http://schemas.microsoft.com/office/drawing/2014/main" val="3225259608"/>
                    </a:ext>
                  </a:extLst>
                </a:gridCol>
                <a:gridCol w="2790923">
                  <a:extLst>
                    <a:ext uri="{9D8B030D-6E8A-4147-A177-3AD203B41FA5}">
                      <a16:colId xmlns:a16="http://schemas.microsoft.com/office/drawing/2014/main" val="3510250260"/>
                    </a:ext>
                  </a:extLst>
                </a:gridCol>
                <a:gridCol w="2766863">
                  <a:extLst>
                    <a:ext uri="{9D8B030D-6E8A-4147-A177-3AD203B41FA5}">
                      <a16:colId xmlns:a16="http://schemas.microsoft.com/office/drawing/2014/main" val="932876569"/>
                    </a:ext>
                  </a:extLst>
                </a:gridCol>
              </a:tblGrid>
              <a:tr h="338427">
                <a:tc>
                  <a:txBody>
                    <a:bodyPr/>
                    <a:lstStyle/>
                    <a:p>
                      <a:pPr algn="ctr"/>
                      <a:endParaRPr lang="en-US" sz="2000" baseline="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Below 5 years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5 Year Up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10 Years Up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3211271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effectLst/>
                        </a:rPr>
                        <a:t>Leave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7607139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Vacation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2038106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effectLst/>
                        </a:rPr>
                        <a:t>Sick Leave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30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0752584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effectLst/>
                        </a:rPr>
                        <a:t>Business Leave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86566234"/>
                  </a:ext>
                </a:extLst>
              </a:tr>
              <a:tr h="398148">
                <a:tc>
                  <a:txBody>
                    <a:bodyPr/>
                    <a:lstStyle/>
                    <a:p>
                      <a:pPr algn="ctr"/>
                      <a:endParaRPr lang="en-US" sz="2000" baseline="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2012347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effectLst/>
                        </a:rPr>
                        <a:t>Insurance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8165914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OPD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1,500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2,500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2,500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5066291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IPD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2,000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2,000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2,000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7082139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7,500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7,500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7,500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9368786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Dental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1,500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1,500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8997844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Extra Insurance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sym typeface="Wingdings 2" panose="05020102010507070707" pitchFamily="18" charset="2"/>
                        </a:rPr>
                        <a:t></a:t>
                      </a:r>
                      <a:endParaRPr lang="en-US" sz="2000" baseline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1180116"/>
                  </a:ext>
                </a:extLst>
              </a:tr>
              <a:tr h="398148">
                <a:tc>
                  <a:txBody>
                    <a:bodyPr/>
                    <a:lstStyle/>
                    <a:p>
                      <a:pPr algn="ctr"/>
                      <a:endParaRPr lang="en-US" sz="2000" baseline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1142635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Provident Fund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5412212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Company Contribution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100%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100%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1506229"/>
                  </a:ext>
                </a:extLst>
              </a:tr>
              <a:tr h="398148">
                <a:tc>
                  <a:txBody>
                    <a:bodyPr/>
                    <a:lstStyle/>
                    <a:p>
                      <a:pPr algn="ctr"/>
                      <a:endParaRPr lang="en-US" sz="2000" baseline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7480165"/>
                  </a:ext>
                </a:extLst>
              </a:tr>
              <a:tr h="338427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>
                          <a:effectLst/>
                        </a:rPr>
                        <a:t>Flexible Benefits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10,000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/>
                        <a:t>10,000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10,000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1284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26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3197707" y="795427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3197707" y="1390279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Overview</a:t>
            </a:r>
          </a:p>
          <a:p>
            <a:pPr marL="342900" lvl="0">
              <a:lnSpc>
                <a:spcPct val="100000"/>
              </a:lnSpc>
              <a:spcBef>
                <a:spcPts val="480"/>
              </a:spcBef>
              <a:buSzPts val="2160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Career Path &amp; Performance Review</a:t>
            </a:r>
          </a:p>
          <a:p>
            <a:pPr marL="342900">
              <a:lnSpc>
                <a:spcPct val="100000"/>
              </a:lnSpc>
              <a:spcBef>
                <a:spcPts val="480"/>
              </a:spcBef>
              <a:buSzPts val="2160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Vision &amp; Organization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 Setup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Timesheet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50592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1238250" y="1862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Email Configuration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9"/>
          <p:cNvSpPr txBox="1">
            <a:spLocks noGrp="1"/>
          </p:cNvSpPr>
          <p:nvPr>
            <p:ph type="body" idx="1"/>
          </p:nvPr>
        </p:nvSpPr>
        <p:spPr>
          <a:xfrm>
            <a:off x="1414976" y="153677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There’re 2 ways to check </a:t>
            </a:r>
            <a:r>
              <a:rPr lang="en-US" sz="2000" err="1">
                <a:latin typeface="Arial"/>
                <a:ea typeface="Arial"/>
                <a:cs typeface="Arial"/>
                <a:sym typeface="Arial"/>
              </a:rPr>
              <a:t>Inteltion’s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email.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Web Email:  Just go to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http://mail.inteltion.com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if you cannot use Outlook at the client’s site. 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Outlook: This approach is the mandatory approach since it’ll free up your email space. Below is how to config your Outlook</a:t>
            </a:r>
            <a:endParaRPr/>
          </a:p>
          <a:p>
            <a:pPr marL="40005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A.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Open Outlook and go to Tools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29"/>
          <p:cNvPicPr preferRelativeResize="0"/>
          <p:nvPr/>
        </p:nvPicPr>
        <p:blipFill rotWithShape="1">
          <a:blip r:embed="rId4">
            <a:alphaModFix/>
          </a:blip>
          <a:srcRect r="66602" b="77473"/>
          <a:stretch/>
        </p:blipFill>
        <p:spPr>
          <a:xfrm>
            <a:off x="6348596" y="4438322"/>
            <a:ext cx="3257550" cy="1647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9" name="Google Shape;609;p30"/>
          <p:cNvGraphicFramePr/>
          <p:nvPr>
            <p:extLst>
              <p:ext uri="{D42A27DB-BD31-4B8C-83A1-F6EECF244321}">
                <p14:modId xmlns:p14="http://schemas.microsoft.com/office/powerpoint/2010/main" val="4215842852"/>
              </p:ext>
            </p:extLst>
          </p:nvPr>
        </p:nvGraphicFramePr>
        <p:xfrm>
          <a:off x="762001" y="1430593"/>
          <a:ext cx="10972800" cy="4724400"/>
        </p:xfrm>
        <a:graphic>
          <a:graphicData uri="http://schemas.openxmlformats.org/drawingml/2006/table">
            <a:tbl>
              <a:tblPr>
                <a:noFill/>
                <a:tableStyleId>{7A97B9D0-7B7E-4C1C-A18C-56B8C6B9E87A}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Select "Add new account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b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Type your Email Account </a:t>
                      </a:r>
                      <a:b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Check “Let me set up my account Manually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Click “Connect”</a:t>
                      </a:r>
                      <a:b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</a:t>
                      </a:r>
                      <a:br>
                        <a:rPr lang="en-US" sz="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*</a:t>
                      </a: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Name: FirstName@inteltion.com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0" name="Google Shape;610;p30"/>
          <p:cNvSpPr txBox="1">
            <a:spLocks noGrp="1"/>
          </p:cNvSpPr>
          <p:nvPr>
            <p:ph type="title"/>
          </p:nvPr>
        </p:nvSpPr>
        <p:spPr>
          <a:xfrm>
            <a:off x="1219201" y="2008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Email Configuration (Cont.)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30"/>
          <p:cNvPicPr preferRelativeResize="0"/>
          <p:nvPr/>
        </p:nvPicPr>
        <p:blipFill rotWithShape="1">
          <a:blip r:embed="rId3">
            <a:alphaModFix/>
          </a:blip>
          <a:srcRect r="8618"/>
          <a:stretch/>
        </p:blipFill>
        <p:spPr>
          <a:xfrm>
            <a:off x="862166" y="2161926"/>
            <a:ext cx="4587363" cy="2967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2" name="Google Shape;612;p30"/>
          <p:cNvPicPr preferRelativeResize="0"/>
          <p:nvPr/>
        </p:nvPicPr>
        <p:blipFill rotWithShape="1">
          <a:blip r:embed="rId4">
            <a:alphaModFix/>
          </a:blip>
          <a:srcRect r="20775" b="10230"/>
          <a:stretch/>
        </p:blipFill>
        <p:spPr>
          <a:xfrm>
            <a:off x="6477001" y="3445054"/>
            <a:ext cx="3908938" cy="2967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7" name="Google Shape;617;p31"/>
          <p:cNvGraphicFramePr/>
          <p:nvPr>
            <p:extLst>
              <p:ext uri="{D42A27DB-BD31-4B8C-83A1-F6EECF244321}">
                <p14:modId xmlns:p14="http://schemas.microsoft.com/office/powerpoint/2010/main" val="2308382321"/>
              </p:ext>
            </p:extLst>
          </p:nvPr>
        </p:nvGraphicFramePr>
        <p:xfrm>
          <a:off x="533400" y="1440287"/>
          <a:ext cx="11361173" cy="4724400"/>
        </p:xfrm>
        <a:graphic>
          <a:graphicData uri="http://schemas.openxmlformats.org/drawingml/2006/table">
            <a:tbl>
              <a:tblPr>
                <a:noFill/>
                <a:tableStyleId>{7A97B9D0-7B7E-4C1C-A18C-56B8C6B9E87A}</a:tableStyleId>
              </a:tblPr>
              <a:tblGrid>
                <a:gridCol w="570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3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Select POP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</a:t>
                      </a: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 </a:t>
                      </a: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Incoming mail Server: mail.inteltion.com  </a:t>
                      </a:r>
                      <a:b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Port: 110</a:t>
                      </a:r>
                      <a:b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   Outgoing mail Server: mail. inteltion.com</a:t>
                      </a:r>
                      <a:b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Port: 25</a:t>
                      </a:r>
                      <a:b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  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18" name="Google Shape;618;p31"/>
          <p:cNvPicPr preferRelativeResize="0"/>
          <p:nvPr/>
        </p:nvPicPr>
        <p:blipFill rotWithShape="1">
          <a:blip r:embed="rId3">
            <a:alphaModFix/>
          </a:blip>
          <a:srcRect r="7174"/>
          <a:stretch/>
        </p:blipFill>
        <p:spPr>
          <a:xfrm>
            <a:off x="3789525" y="2997102"/>
            <a:ext cx="3899209" cy="2533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9" name="Google Shape;619;p31"/>
          <p:cNvPicPr preferRelativeResize="0"/>
          <p:nvPr/>
        </p:nvPicPr>
        <p:blipFill rotWithShape="1">
          <a:blip r:embed="rId4">
            <a:alphaModFix/>
          </a:blip>
          <a:srcRect r="8442"/>
          <a:stretch/>
        </p:blipFill>
        <p:spPr>
          <a:xfrm>
            <a:off x="7953376" y="2997102"/>
            <a:ext cx="3781425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0" name="Google Shape;620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7968" r="6241" b="6849"/>
          <a:stretch/>
        </p:blipFill>
        <p:spPr>
          <a:xfrm>
            <a:off x="468622" y="2064775"/>
            <a:ext cx="2851354" cy="2123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1" name="Google Shape;621;p31"/>
          <p:cNvSpPr txBox="1">
            <a:spLocks noGrp="1"/>
          </p:cNvSpPr>
          <p:nvPr>
            <p:ph type="title"/>
          </p:nvPr>
        </p:nvSpPr>
        <p:spPr>
          <a:xfrm>
            <a:off x="1219201" y="2008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Email Configuration (Cont.)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2"/>
          <p:cNvSpPr txBox="1">
            <a:spLocks noGrp="1"/>
          </p:cNvSpPr>
          <p:nvPr>
            <p:ph type="title"/>
          </p:nvPr>
        </p:nvSpPr>
        <p:spPr>
          <a:xfrm>
            <a:off x="1219201" y="2008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Email Configuration (Cont.)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7" name="Google Shape;627;p32"/>
          <p:cNvGraphicFramePr/>
          <p:nvPr>
            <p:extLst>
              <p:ext uri="{D42A27DB-BD31-4B8C-83A1-F6EECF244321}">
                <p14:modId xmlns:p14="http://schemas.microsoft.com/office/powerpoint/2010/main" val="4117973405"/>
              </p:ext>
            </p:extLst>
          </p:nvPr>
        </p:nvGraphicFramePr>
        <p:xfrm>
          <a:off x="1050389" y="1720946"/>
          <a:ext cx="10962172" cy="4724400"/>
        </p:xfrm>
        <a:graphic>
          <a:graphicData uri="http://schemas.openxmlformats.org/drawingml/2006/table">
            <a:tbl>
              <a:tblPr>
                <a:noFill/>
                <a:tableStyleId>{7A97B9D0-7B7E-4C1C-A18C-56B8C6B9E87A}</a:tableStyleId>
              </a:tblPr>
              <a:tblGrid>
                <a:gridCol w="550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Click “Connect”</a:t>
                      </a:r>
                      <a:b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Type Password and click “OK”</a:t>
                      </a:r>
                      <a:b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sz="2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Password: P@ssword123 </a:t>
                      </a:r>
                      <a:b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(You can change your password via web's email).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A message display </a:t>
                      </a:r>
                      <a:b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“</a:t>
                      </a:r>
                      <a:r>
                        <a:rPr lang="en-US" sz="2000" b="0" i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Accout</a:t>
                      </a: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Setup is complete” click “OK”</a:t>
                      </a:r>
                      <a:b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  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28" name="Google Shape;628;p32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46135"/>
          <a:stretch/>
        </p:blipFill>
        <p:spPr>
          <a:xfrm>
            <a:off x="1219201" y="3748155"/>
            <a:ext cx="4342814" cy="1679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9" name="Google Shape;629;p32"/>
          <p:cNvPicPr preferRelativeResize="0"/>
          <p:nvPr/>
        </p:nvPicPr>
        <p:blipFill rotWithShape="1">
          <a:blip r:embed="rId4">
            <a:alphaModFix/>
          </a:blip>
          <a:srcRect l="-493" t="-4389" r="9324" b="10744"/>
          <a:stretch/>
        </p:blipFill>
        <p:spPr>
          <a:xfrm>
            <a:off x="6742253" y="3508493"/>
            <a:ext cx="4090069" cy="2158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1302434" y="2103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Email Configuration (Cont.)</a:t>
            </a:r>
            <a:endParaRPr/>
          </a:p>
        </p:txBody>
      </p:sp>
      <p:sp>
        <p:nvSpPr>
          <p:cNvPr id="635" name="Google Shape;635;p33"/>
          <p:cNvSpPr txBox="1">
            <a:spLocks noGrp="1"/>
          </p:cNvSpPr>
          <p:nvPr>
            <p:ph type="body" idx="1"/>
          </p:nvPr>
        </p:nvSpPr>
        <p:spPr>
          <a:xfrm>
            <a:off x="1611923" y="1574971"/>
            <a:ext cx="96000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. If you don’t regularly download email to store in your Outlook notebook, you’ll have to sync your account with gmail to expand email box size. Follow step from link below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https://my.bluehost.com/cgi/help/gmail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3197707" y="795427"/>
            <a:ext cx="4651717" cy="68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3197707" y="1390279"/>
            <a:ext cx="6646192" cy="352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Overview</a:t>
            </a:r>
          </a:p>
          <a:p>
            <a:pPr marL="342900" lvl="0">
              <a:lnSpc>
                <a:spcPct val="100000"/>
              </a:lnSpc>
              <a:spcBef>
                <a:spcPts val="480"/>
              </a:spcBef>
              <a:buSzPts val="2160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Career Path &amp; Performance Review</a:t>
            </a:r>
          </a:p>
          <a:p>
            <a:pPr marL="342900">
              <a:lnSpc>
                <a:spcPct val="100000"/>
              </a:lnSpc>
              <a:spcBef>
                <a:spcPts val="480"/>
              </a:spcBef>
              <a:buSzPts val="2160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Company Vision &amp; Organization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Email Setup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Timesheet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0379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5"/>
          <p:cNvSpPr txBox="1">
            <a:spLocks noGrp="1"/>
          </p:cNvSpPr>
          <p:nvPr>
            <p:ph type="title"/>
          </p:nvPr>
        </p:nvSpPr>
        <p:spPr>
          <a:xfrm>
            <a:off x="1010140" y="350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How’s it work?</a:t>
            </a:r>
            <a:endParaRPr/>
          </a:p>
        </p:txBody>
      </p:sp>
      <p:grpSp>
        <p:nvGrpSpPr>
          <p:cNvPr id="649" name="Google Shape;649;p35"/>
          <p:cNvGrpSpPr/>
          <p:nvPr/>
        </p:nvGrpSpPr>
        <p:grpSpPr>
          <a:xfrm>
            <a:off x="2166939" y="1928814"/>
            <a:ext cx="1285875" cy="1176337"/>
            <a:chOff x="642910" y="1928802"/>
            <a:chExt cx="1285883" cy="1176045"/>
          </a:xfrm>
        </p:grpSpPr>
        <p:grpSp>
          <p:nvGrpSpPr>
            <p:cNvPr id="650" name="Google Shape;650;p35"/>
            <p:cNvGrpSpPr/>
            <p:nvPr/>
          </p:nvGrpSpPr>
          <p:grpSpPr>
            <a:xfrm>
              <a:off x="642910" y="1928802"/>
              <a:ext cx="1285883" cy="785818"/>
              <a:chOff x="857224" y="2643182"/>
              <a:chExt cx="2445769" cy="1576890"/>
            </a:xfrm>
          </p:grpSpPr>
          <p:pic>
            <p:nvPicPr>
              <p:cNvPr id="651" name="Google Shape;651;p35"/>
              <p:cNvPicPr preferRelativeResize="0"/>
              <p:nvPr/>
            </p:nvPicPr>
            <p:blipFill rotWithShape="1">
              <a:blip r:embed="rId3">
                <a:alphaModFix/>
              </a:blip>
              <a:srcRect l="3506" t="8378" r="67204" b="69746"/>
              <a:stretch/>
            </p:blipFill>
            <p:spPr>
              <a:xfrm>
                <a:off x="857224" y="2643182"/>
                <a:ext cx="2445769" cy="1576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2" name="Google Shape;652;p35"/>
              <p:cNvSpPr/>
              <p:nvPr/>
            </p:nvSpPr>
            <p:spPr>
              <a:xfrm>
                <a:off x="2143108" y="2643182"/>
                <a:ext cx="1071570" cy="78581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3" name="Google Shape;653;p35"/>
            <p:cNvSpPr txBox="1"/>
            <p:nvPr/>
          </p:nvSpPr>
          <p:spPr>
            <a:xfrm>
              <a:off x="714348" y="2643182"/>
              <a:ext cx="9286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Staff</a:t>
              </a:r>
              <a:endParaRPr/>
            </a:p>
          </p:txBody>
        </p:sp>
      </p:grpSp>
      <p:grpSp>
        <p:nvGrpSpPr>
          <p:cNvPr id="654" name="Google Shape;654;p35"/>
          <p:cNvGrpSpPr/>
          <p:nvPr/>
        </p:nvGrpSpPr>
        <p:grpSpPr>
          <a:xfrm>
            <a:off x="5310189" y="1928813"/>
            <a:ext cx="1285875" cy="785812"/>
            <a:chOff x="857224" y="2643182"/>
            <a:chExt cx="2445769" cy="1576890"/>
          </a:xfrm>
        </p:grpSpPr>
        <p:pic>
          <p:nvPicPr>
            <p:cNvPr id="655" name="Google Shape;655;p35"/>
            <p:cNvPicPr preferRelativeResize="0"/>
            <p:nvPr/>
          </p:nvPicPr>
          <p:blipFill rotWithShape="1">
            <a:blip r:embed="rId3">
              <a:alphaModFix/>
            </a:blip>
            <a:srcRect l="3506" t="8378" r="67204" b="69746"/>
            <a:stretch/>
          </p:blipFill>
          <p:spPr>
            <a:xfrm>
              <a:off x="857224" y="2643182"/>
              <a:ext cx="2445769" cy="1576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35"/>
            <p:cNvSpPr/>
            <p:nvPr/>
          </p:nvSpPr>
          <p:spPr>
            <a:xfrm>
              <a:off x="2143108" y="2643182"/>
              <a:ext cx="1071570" cy="78581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35"/>
          <p:cNvSpPr txBox="1"/>
          <p:nvPr/>
        </p:nvSpPr>
        <p:spPr>
          <a:xfrm>
            <a:off x="5167314" y="2643188"/>
            <a:ext cx="150018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Approver</a:t>
            </a:r>
            <a:endParaRPr/>
          </a:p>
        </p:txBody>
      </p:sp>
      <p:grpSp>
        <p:nvGrpSpPr>
          <p:cNvPr id="658" name="Google Shape;658;p35"/>
          <p:cNvGrpSpPr/>
          <p:nvPr/>
        </p:nvGrpSpPr>
        <p:grpSpPr>
          <a:xfrm>
            <a:off x="8524876" y="1928813"/>
            <a:ext cx="1285875" cy="785812"/>
            <a:chOff x="857224" y="2643182"/>
            <a:chExt cx="2445769" cy="1576890"/>
          </a:xfrm>
        </p:grpSpPr>
        <p:pic>
          <p:nvPicPr>
            <p:cNvPr id="659" name="Google Shape;659;p35"/>
            <p:cNvPicPr preferRelativeResize="0"/>
            <p:nvPr/>
          </p:nvPicPr>
          <p:blipFill rotWithShape="1">
            <a:blip r:embed="rId3">
              <a:alphaModFix/>
            </a:blip>
            <a:srcRect l="3506" t="8378" r="67204" b="69746"/>
            <a:stretch/>
          </p:blipFill>
          <p:spPr>
            <a:xfrm>
              <a:off x="857224" y="2643182"/>
              <a:ext cx="2445769" cy="1576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0" name="Google Shape;660;p35"/>
            <p:cNvSpPr/>
            <p:nvPr/>
          </p:nvSpPr>
          <p:spPr>
            <a:xfrm>
              <a:off x="2143108" y="2643182"/>
              <a:ext cx="1071570" cy="78581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p35"/>
          <p:cNvSpPr txBox="1"/>
          <p:nvPr/>
        </p:nvSpPr>
        <p:spPr>
          <a:xfrm>
            <a:off x="8524875" y="2643188"/>
            <a:ext cx="1143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662" name="Google Shape;662;p35"/>
          <p:cNvSpPr/>
          <p:nvPr/>
        </p:nvSpPr>
        <p:spPr>
          <a:xfrm>
            <a:off x="3595688" y="2214563"/>
            <a:ext cx="785812" cy="5000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A9D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5"/>
          <p:cNvSpPr/>
          <p:nvPr/>
        </p:nvSpPr>
        <p:spPr>
          <a:xfrm>
            <a:off x="6953251" y="2214563"/>
            <a:ext cx="785813" cy="5000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A9D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4" name="Google Shape;664;p35"/>
          <p:cNvCxnSpPr/>
          <p:nvPr/>
        </p:nvCxnSpPr>
        <p:spPr>
          <a:xfrm>
            <a:off x="2238376" y="3357564"/>
            <a:ext cx="7286625" cy="1587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5" name="Google Shape;665;p35"/>
          <p:cNvCxnSpPr/>
          <p:nvPr/>
        </p:nvCxnSpPr>
        <p:spPr>
          <a:xfrm rot="5400000">
            <a:off x="3523457" y="3356770"/>
            <a:ext cx="285750" cy="1587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6" name="Google Shape;666;p35"/>
          <p:cNvCxnSpPr/>
          <p:nvPr/>
        </p:nvCxnSpPr>
        <p:spPr>
          <a:xfrm rot="5400000">
            <a:off x="7238207" y="3356770"/>
            <a:ext cx="285750" cy="1587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67" name="Google Shape;667;p35"/>
          <p:cNvSpPr txBox="1"/>
          <p:nvPr/>
        </p:nvSpPr>
        <p:spPr>
          <a:xfrm>
            <a:off x="2095500" y="3402014"/>
            <a:ext cx="14287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30</a:t>
            </a:r>
            <a:r>
              <a:rPr lang="en-US" sz="14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31</a:t>
            </a:r>
            <a:r>
              <a:rPr lang="en-US" sz="14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endParaRPr/>
          </a:p>
        </p:txBody>
      </p:sp>
      <p:sp>
        <p:nvSpPr>
          <p:cNvPr id="668" name="Google Shape;668;p35"/>
          <p:cNvSpPr txBox="1"/>
          <p:nvPr/>
        </p:nvSpPr>
        <p:spPr>
          <a:xfrm>
            <a:off x="4953001" y="3411539"/>
            <a:ext cx="1928813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4</a:t>
            </a:r>
            <a:r>
              <a:rPr lang="en-US" sz="14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next month</a:t>
            </a:r>
            <a:endParaRPr/>
          </a:p>
        </p:txBody>
      </p:sp>
      <p:sp>
        <p:nvSpPr>
          <p:cNvPr id="669" name="Google Shape;669;p35"/>
          <p:cNvSpPr txBox="1"/>
          <p:nvPr/>
        </p:nvSpPr>
        <p:spPr>
          <a:xfrm>
            <a:off x="8024813" y="3406776"/>
            <a:ext cx="1928812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7</a:t>
            </a:r>
            <a:r>
              <a:rPr lang="en-US" sz="14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next month</a:t>
            </a:r>
            <a:endParaRPr/>
          </a:p>
        </p:txBody>
      </p:sp>
      <p:sp>
        <p:nvSpPr>
          <p:cNvPr id="670" name="Google Shape;670;p35"/>
          <p:cNvSpPr txBox="1"/>
          <p:nvPr/>
        </p:nvSpPr>
        <p:spPr>
          <a:xfrm>
            <a:off x="1895219" y="4214813"/>
            <a:ext cx="8572500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the end of the month, timesheet must be submitted to Approver.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Approver is your project lead or project manager. If no Inteltion’s lead or PM, you can approve your timesheet directly.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you’re also Approver, you must approve all timesheet by the 4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month.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 (Accountant) will check on the 7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month to process claim expense.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claims will transfer to your bank account at the end of next month.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your timesheet is delay, you’ll need to claim your expense in next month.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28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l="3192" t="21981" r="3378" b="25491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1139510" y="617099"/>
            <a:ext cx="38004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/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7400" y="1485900"/>
            <a:ext cx="2730500" cy="2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5250" y="2051050"/>
            <a:ext cx="1590516" cy="1590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1184276" y="2846308"/>
            <a:ext cx="115221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Consumer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3015133" y="2846308"/>
            <a:ext cx="103822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1971676" y="4459251"/>
            <a:ext cx="121602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Automobile</a:t>
            </a:r>
            <a:endParaRPr/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0576" y="3454903"/>
            <a:ext cx="1085713" cy="110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69667" y="5035992"/>
            <a:ext cx="827933" cy="84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87421" y="1939115"/>
            <a:ext cx="942350" cy="96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82324" y="1949512"/>
            <a:ext cx="970241" cy="98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15933" y="4596758"/>
            <a:ext cx="904918" cy="92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12765" y="1756939"/>
            <a:ext cx="1029574" cy="104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21344" y="1930399"/>
            <a:ext cx="934184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52504" y="4591692"/>
            <a:ext cx="949721" cy="96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823313" y="3429503"/>
            <a:ext cx="1144808" cy="116725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 txBox="1"/>
          <p:nvPr/>
        </p:nvSpPr>
        <p:spPr>
          <a:xfrm>
            <a:off x="7737476" y="2846308"/>
            <a:ext cx="115221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9542933" y="2846308"/>
            <a:ext cx="103822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Retail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8486775" y="4459251"/>
            <a:ext cx="1476755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Transportation</a:t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3617611" y="5560036"/>
            <a:ext cx="1013444" cy="260980"/>
          </a:xfrm>
          <a:prstGeom prst="rect">
            <a:avLst/>
          </a:prstGeom>
          <a:solidFill>
            <a:srgbClr val="C836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3512402" y="5551451"/>
            <a:ext cx="121602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Telecom</a:t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7023704" y="5560036"/>
            <a:ext cx="1013444" cy="260980"/>
          </a:xfrm>
          <a:prstGeom prst="rect">
            <a:avLst/>
          </a:prstGeom>
          <a:solidFill>
            <a:srgbClr val="C836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6911976" y="5551451"/>
            <a:ext cx="121602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Insurance</a:t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5295674" y="5962436"/>
            <a:ext cx="1013444" cy="260980"/>
          </a:xfrm>
          <a:prstGeom prst="rect">
            <a:avLst/>
          </a:prstGeom>
          <a:solidFill>
            <a:srgbClr val="C836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5187634" y="5956577"/>
            <a:ext cx="121602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Banking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"/>
          <p:cNvSpPr txBox="1">
            <a:spLocks noGrp="1"/>
          </p:cNvSpPr>
          <p:nvPr>
            <p:ph type="title"/>
          </p:nvPr>
        </p:nvSpPr>
        <p:spPr>
          <a:xfrm>
            <a:off x="1133622" y="1944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Where is iTime?</a:t>
            </a:r>
            <a:endParaRPr/>
          </a:p>
        </p:txBody>
      </p:sp>
      <p:pic>
        <p:nvPicPr>
          <p:cNvPr id="676" name="Google Shape;676;p36"/>
          <p:cNvPicPr preferRelativeResize="0"/>
          <p:nvPr/>
        </p:nvPicPr>
        <p:blipFill rotWithShape="1">
          <a:blip r:embed="rId3">
            <a:alphaModFix/>
          </a:blip>
          <a:srcRect b="3436"/>
          <a:stretch/>
        </p:blipFill>
        <p:spPr>
          <a:xfrm>
            <a:off x="2747170" y="2143126"/>
            <a:ext cx="6983412" cy="421481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6"/>
          <p:cNvSpPr/>
          <p:nvPr/>
        </p:nvSpPr>
        <p:spPr>
          <a:xfrm>
            <a:off x="3882539" y="1099210"/>
            <a:ext cx="5572125" cy="841643"/>
          </a:xfrm>
          <a:prstGeom prst="wedgeRoundRectCallout">
            <a:avLst>
              <a:gd name="adj1" fmla="val -42162"/>
              <a:gd name="adj2" fmla="val 95217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your IE and go to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http://timesheet.inteltion.com</a:t>
            </a:r>
            <a:endParaRPr/>
          </a:p>
        </p:txBody>
      </p:sp>
      <p:sp>
        <p:nvSpPr>
          <p:cNvPr id="678" name="Google Shape;678;p36"/>
          <p:cNvSpPr/>
          <p:nvPr/>
        </p:nvSpPr>
        <p:spPr>
          <a:xfrm>
            <a:off x="679939" y="3217984"/>
            <a:ext cx="4429125" cy="2928938"/>
          </a:xfrm>
          <a:prstGeom prst="wedgeRoundRectCallout">
            <a:avLst>
              <a:gd name="adj1" fmla="val 64581"/>
              <a:gd name="adj2" fmla="val -26151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Login to the system using your user name and password.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User Name = your email such as kittipong@inteltion.com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7"/>
          <p:cNvSpPr txBox="1">
            <a:spLocks noGrp="1"/>
          </p:cNvSpPr>
          <p:nvPr>
            <p:ph type="title"/>
          </p:nvPr>
        </p:nvSpPr>
        <p:spPr>
          <a:xfrm>
            <a:off x="1189892" y="2143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Your Default Page</a:t>
            </a:r>
            <a:endParaRPr/>
          </a:p>
        </p:txBody>
      </p:sp>
      <p:pic>
        <p:nvPicPr>
          <p:cNvPr id="684" name="Google Shape;684;p37"/>
          <p:cNvPicPr preferRelativeResize="0"/>
          <p:nvPr/>
        </p:nvPicPr>
        <p:blipFill rotWithShape="1">
          <a:blip r:embed="rId3">
            <a:alphaModFix/>
          </a:blip>
          <a:srcRect t="10311" r="50195" b="56876"/>
          <a:stretch/>
        </p:blipFill>
        <p:spPr>
          <a:xfrm>
            <a:off x="2732943" y="3421307"/>
            <a:ext cx="6072188" cy="250031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7"/>
          <p:cNvSpPr/>
          <p:nvPr/>
        </p:nvSpPr>
        <p:spPr>
          <a:xfrm>
            <a:off x="5095875" y="5020188"/>
            <a:ext cx="5429250" cy="1143000"/>
          </a:xfrm>
          <a:prstGeom prst="wedgeRoundRectCallout">
            <a:avLst>
              <a:gd name="adj1" fmla="val -73168"/>
              <a:gd name="adj2" fmla="val -35410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Your default page is “Timesheet Record”. To add new timesheet, click “Add Timesheet” button.</a:t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881188" y="1396877"/>
            <a:ext cx="8501062" cy="1572065"/>
          </a:xfrm>
          <a:prstGeom prst="wedgeRoundRectCallout">
            <a:avLst>
              <a:gd name="adj1" fmla="val -25935"/>
              <a:gd name="adj2" fmla="val 131733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find the menu bar on the top for you to access each page.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Timesheet Record Menu : Is for maintaining your timesheet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Approve Timesheet Menu : Will be seen by Approver only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8"/>
          <p:cNvSpPr txBox="1">
            <a:spLocks noGrp="1"/>
          </p:cNvSpPr>
          <p:nvPr>
            <p:ph type="title"/>
          </p:nvPr>
        </p:nvSpPr>
        <p:spPr>
          <a:xfrm>
            <a:off x="1203960" y="1389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 Timesheet (1)</a:t>
            </a:r>
            <a:endParaRPr/>
          </a:p>
        </p:txBody>
      </p:sp>
      <p:pic>
        <p:nvPicPr>
          <p:cNvPr id="692" name="Google Shape;692;p38"/>
          <p:cNvPicPr preferRelativeResize="0"/>
          <p:nvPr/>
        </p:nvPicPr>
        <p:blipFill rotWithShape="1">
          <a:blip r:embed="rId3">
            <a:alphaModFix/>
          </a:blip>
          <a:srcRect t="10312" r="1563" b="27811"/>
          <a:stretch/>
        </p:blipFill>
        <p:spPr>
          <a:xfrm>
            <a:off x="1666875" y="2428875"/>
            <a:ext cx="8858250" cy="3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/>
          <p:nvPr/>
        </p:nvSpPr>
        <p:spPr>
          <a:xfrm>
            <a:off x="1881188" y="1284543"/>
            <a:ext cx="8501062" cy="1023426"/>
          </a:xfrm>
          <a:prstGeom prst="wedgeRoundRectCallout">
            <a:avLst>
              <a:gd name="adj1" fmla="val -35153"/>
              <a:gd name="adj2" fmla="val 196370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Year and Month dropdown that you want to create new timesheet.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8"/>
          <p:cNvSpPr/>
          <p:nvPr/>
        </p:nvSpPr>
        <p:spPr>
          <a:xfrm>
            <a:off x="2802402" y="5158581"/>
            <a:ext cx="7000875" cy="1228151"/>
          </a:xfrm>
          <a:prstGeom prst="wedgeRoundRectCallout">
            <a:avLst>
              <a:gd name="adj1" fmla="val -43911"/>
              <a:gd name="adj2" fmla="val -78760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3" marR="0" lvl="0" indent="-34131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Select Project and Category Dropdown, add Remark and hour you spend in each day. To add multiple Projects or Category, click at “Add Timesheet Detail” button for new line.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9"/>
          <p:cNvPicPr preferRelativeResize="0"/>
          <p:nvPr/>
        </p:nvPicPr>
        <p:blipFill rotWithShape="1">
          <a:blip r:embed="rId3">
            <a:alphaModFix/>
          </a:blip>
          <a:srcRect t="25311" r="2733" b="6249"/>
          <a:stretch/>
        </p:blipFill>
        <p:spPr>
          <a:xfrm>
            <a:off x="1524001" y="2428875"/>
            <a:ext cx="909637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9"/>
          <p:cNvSpPr txBox="1">
            <a:spLocks noGrp="1"/>
          </p:cNvSpPr>
          <p:nvPr>
            <p:ph type="title"/>
          </p:nvPr>
        </p:nvSpPr>
        <p:spPr>
          <a:xfrm>
            <a:off x="1147689" y="2079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 Timesheet (2)</a:t>
            </a: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881188" y="1143000"/>
            <a:ext cx="8501062" cy="1428750"/>
          </a:xfrm>
          <a:prstGeom prst="wedgeRoundRectCallout">
            <a:avLst>
              <a:gd name="adj1" fmla="val -4361"/>
              <a:gd name="adj2" fmla="val 109553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yellow background date must have value before submit.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is in Hour(s). Please put actual hours in each day. It can more than 8 hours per day.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don’t see your project name, call or email P’Tao.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 “Public Holiday”, “Sick Leave” and “Vacation Leave”, put 8 hours in that day.</a:t>
            </a: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5238750" y="5715000"/>
            <a:ext cx="5429250" cy="1143000"/>
          </a:xfrm>
          <a:prstGeom prst="wedgeRoundRectCallout">
            <a:avLst>
              <a:gd name="adj1" fmla="val -108109"/>
              <a:gd name="adj2" fmla="val 2799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Click “Save” button.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0"/>
          <p:cNvSpPr txBox="1">
            <a:spLocks noGrp="1"/>
          </p:cNvSpPr>
          <p:nvPr>
            <p:ph type="title"/>
          </p:nvPr>
        </p:nvSpPr>
        <p:spPr>
          <a:xfrm>
            <a:off x="1147690" y="3175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 Timesheet (3)</a:t>
            </a:r>
            <a:endParaRPr/>
          </a:p>
        </p:txBody>
      </p:sp>
      <p:pic>
        <p:nvPicPr>
          <p:cNvPr id="708" name="Google Shape;708;p40"/>
          <p:cNvPicPr preferRelativeResize="0"/>
          <p:nvPr/>
        </p:nvPicPr>
        <p:blipFill rotWithShape="1">
          <a:blip r:embed="rId3">
            <a:alphaModFix/>
          </a:blip>
          <a:srcRect t="9375" r="39063" b="32500"/>
          <a:stretch/>
        </p:blipFill>
        <p:spPr>
          <a:xfrm>
            <a:off x="2024062" y="1928814"/>
            <a:ext cx="7429500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0"/>
          <p:cNvSpPr/>
          <p:nvPr/>
        </p:nvSpPr>
        <p:spPr>
          <a:xfrm>
            <a:off x="4738688" y="1357313"/>
            <a:ext cx="5429250" cy="1643062"/>
          </a:xfrm>
          <a:prstGeom prst="wedgeRoundRectCallout">
            <a:avLst>
              <a:gd name="adj1" fmla="val 18584"/>
              <a:gd name="adj2" fmla="val 129211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Once ready to submit to Approver. Select your Approver name (your project lead), then click “Submit” button.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1"/>
          <p:cNvSpPr txBox="1">
            <a:spLocks noGrp="1"/>
          </p:cNvSpPr>
          <p:nvPr>
            <p:ph type="body" idx="1"/>
          </p:nvPr>
        </p:nvSpPr>
        <p:spPr>
          <a:xfrm>
            <a:off x="1127174" y="1140789"/>
            <a:ext cx="993765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APPROVE TIMESHEET MENU</a:t>
            </a:r>
            <a:b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If you are Approver, you will need to follow up with your team to submit timesheet on-time. You will need to approve all timesheet by the 3</a:t>
            </a:r>
            <a:r>
              <a:rPr lang="en-US" sz="2400" baseline="30000"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of the month.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2"/>
          <p:cNvSpPr txBox="1">
            <a:spLocks noGrp="1"/>
          </p:cNvSpPr>
          <p:nvPr>
            <p:ph type="title"/>
          </p:nvPr>
        </p:nvSpPr>
        <p:spPr>
          <a:xfrm>
            <a:off x="1105486" y="1547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Approve Timesheet Menu (1)</a:t>
            </a:r>
            <a:endParaRPr/>
          </a:p>
        </p:txBody>
      </p:sp>
      <p:pic>
        <p:nvPicPr>
          <p:cNvPr id="720" name="Google Shape;720;p42"/>
          <p:cNvPicPr preferRelativeResize="0"/>
          <p:nvPr/>
        </p:nvPicPr>
        <p:blipFill rotWithShape="1">
          <a:blip r:embed="rId3">
            <a:alphaModFix/>
          </a:blip>
          <a:srcRect t="14062" r="52539" b="53125"/>
          <a:stretch/>
        </p:blipFill>
        <p:spPr>
          <a:xfrm>
            <a:off x="3095625" y="2928938"/>
            <a:ext cx="5786438" cy="2500312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2"/>
          <p:cNvSpPr/>
          <p:nvPr/>
        </p:nvSpPr>
        <p:spPr>
          <a:xfrm>
            <a:off x="4738688" y="1357313"/>
            <a:ext cx="5429250" cy="1643062"/>
          </a:xfrm>
          <a:prstGeom prst="wedgeRoundRectCallout">
            <a:avLst>
              <a:gd name="adj1" fmla="val -25155"/>
              <a:gd name="adj2" fmla="val 140009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To approve timesheet, click “View” button one by one.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43"/>
          <p:cNvPicPr preferRelativeResize="0"/>
          <p:nvPr/>
        </p:nvPicPr>
        <p:blipFill rotWithShape="1">
          <a:blip r:embed="rId3">
            <a:alphaModFix/>
          </a:blip>
          <a:srcRect t="16875" r="25000" b="5311"/>
          <a:stretch/>
        </p:blipFill>
        <p:spPr>
          <a:xfrm>
            <a:off x="1524000" y="1285876"/>
            <a:ext cx="8224911" cy="533334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3"/>
          <p:cNvSpPr txBox="1">
            <a:spLocks noGrp="1"/>
          </p:cNvSpPr>
          <p:nvPr>
            <p:ph type="title"/>
          </p:nvPr>
        </p:nvSpPr>
        <p:spPr>
          <a:xfrm>
            <a:off x="1189892" y="2262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Approve Timesheet Menu (2)</a:t>
            </a:r>
            <a:endParaRPr/>
          </a:p>
        </p:txBody>
      </p:sp>
      <p:sp>
        <p:nvSpPr>
          <p:cNvPr id="728" name="Google Shape;728;p43"/>
          <p:cNvSpPr/>
          <p:nvPr/>
        </p:nvSpPr>
        <p:spPr>
          <a:xfrm>
            <a:off x="4539908" y="1551783"/>
            <a:ext cx="5429250" cy="1142998"/>
          </a:xfrm>
          <a:prstGeom prst="wedgeRoundRectCallout">
            <a:avLst>
              <a:gd name="adj1" fmla="val -22490"/>
              <a:gd name="adj2" fmla="val 119310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3" marR="0" lvl="0" indent="-34131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Approver needs to review time spent in each day against actual in the project.</a:t>
            </a:r>
            <a:endParaRPr/>
          </a:p>
        </p:txBody>
      </p:sp>
      <p:sp>
        <p:nvSpPr>
          <p:cNvPr id="729" name="Google Shape;729;p43"/>
          <p:cNvSpPr/>
          <p:nvPr/>
        </p:nvSpPr>
        <p:spPr>
          <a:xfrm>
            <a:off x="4539908" y="4163220"/>
            <a:ext cx="5429250" cy="834391"/>
          </a:xfrm>
          <a:prstGeom prst="wedgeRoundRectCallout">
            <a:avLst>
              <a:gd name="adj1" fmla="val -69830"/>
              <a:gd name="adj2" fmla="val 67820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3" marR="0" lvl="0" indent="-34131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Review Expense for Category “Transportation”, match it with working days.</a:t>
            </a:r>
            <a:endParaRPr/>
          </a:p>
        </p:txBody>
      </p:sp>
      <p:sp>
        <p:nvSpPr>
          <p:cNvPr id="730" name="Google Shape;730;p43"/>
          <p:cNvSpPr/>
          <p:nvPr/>
        </p:nvSpPr>
        <p:spPr>
          <a:xfrm>
            <a:off x="3512014" y="5537834"/>
            <a:ext cx="7215187" cy="1143000"/>
          </a:xfrm>
          <a:prstGeom prst="wedgeRoundRectCallout">
            <a:avLst>
              <a:gd name="adj1" fmla="val -70445"/>
              <a:gd name="adj2" fmla="val -28205"/>
              <a:gd name="adj3" fmla="val 16667"/>
            </a:avLst>
          </a:prstGeom>
          <a:solidFill>
            <a:srgbClr val="FBE4D4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3" marR="0" lvl="0" indent="-34131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Click “Approve” to submit to Accountant</a:t>
            </a:r>
            <a:endParaRPr/>
          </a:p>
          <a:p>
            <a:pPr marL="341313" marR="0" lvl="0" indent="-34131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“Reject” and add Reason to return this Timesheet back to correct.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252" y="6525768"/>
            <a:ext cx="845819" cy="25145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4739" y="6596623"/>
            <a:ext cx="2648585" cy="17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38095" algn="l"/>
              </a:tabLst>
              <a:defRPr/>
            </a:pP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ri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gh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900" b="0" i="0" u="none" strike="noStrike" kern="1200" cap="none" spc="2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to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.</a:t>
            </a:r>
            <a:r>
              <a:rPr kumimoji="0" sz="900" b="0" i="0" u="none" strike="noStrike" kern="1200" cap="none" spc="2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Pro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rie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ta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r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y a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fi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d</a:t>
            </a:r>
            <a:r>
              <a:rPr kumimoji="0" sz="900" b="0" i="0" u="none" strike="noStrike" kern="1200" cap="none" spc="-5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e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n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</a:t>
            </a:r>
            <a:r>
              <a:rPr kumimoji="0" sz="900" b="0" i="0" u="none" strike="noStrike" kern="1200" cap="none" spc="-1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al	</a:t>
            </a:r>
            <a:r>
              <a:rPr kumimoji="0" sz="1200" b="0" i="0" u="none" strike="noStrike" kern="1200" cap="none" spc="-24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8"/>
                </a:lnTo>
                <a:lnTo>
                  <a:pt x="12191999" y="6857998"/>
                </a:lnTo>
                <a:lnTo>
                  <a:pt x="12191999" y="0"/>
                </a:lnTo>
                <a:close/>
              </a:path>
            </a:pathLst>
          </a:custGeom>
          <a:solidFill>
            <a:srgbClr val="120F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350262"/>
            <a:ext cx="11602720" cy="5507990"/>
            <a:chOff x="0" y="1350262"/>
            <a:chExt cx="11602720" cy="5507990"/>
          </a:xfrm>
        </p:grpSpPr>
        <p:sp>
          <p:nvSpPr>
            <p:cNvPr id="6" name="object 6"/>
            <p:cNvSpPr/>
            <p:nvPr/>
          </p:nvSpPr>
          <p:spPr>
            <a:xfrm>
              <a:off x="0" y="1350262"/>
              <a:ext cx="9413747" cy="5507734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377183" y="3877056"/>
              <a:ext cx="2659380" cy="1281684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322307" y="3326891"/>
              <a:ext cx="2279904" cy="975360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79665" algn="r">
              <a:lnSpc>
                <a:spcPct val="100000"/>
              </a:lnSpc>
              <a:spcBef>
                <a:spcPts val="100"/>
              </a:spcBef>
            </a:pPr>
            <a:r>
              <a:rPr spc="-795">
                <a:latin typeface="+mj-lt"/>
              </a:rPr>
              <a:t>Thank</a:t>
            </a:r>
            <a:r>
              <a:rPr spc="-325">
                <a:latin typeface="+mj-lt"/>
              </a:rPr>
              <a:t> </a:t>
            </a:r>
            <a:r>
              <a:rPr spc="-555">
                <a:latin typeface="+mj-lt"/>
              </a:rPr>
              <a:t>you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15147" y="4391025"/>
            <a:ext cx="371475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54480" marR="5715" lvl="0" indent="827405" algn="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Inteltion</a:t>
            </a:r>
            <a:r>
              <a:rPr kumimoji="0" sz="1600" b="0" i="0" u="none" strike="noStrike" kern="1200" cap="none" spc="-1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Co.Ltd.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Phahonyotin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Place</a:t>
            </a:r>
            <a:r>
              <a:rPr kumimoji="0" sz="1600" b="0" i="0" u="none" strike="noStrike" kern="1200" cap="none" spc="-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14</a:t>
            </a: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Fl.  408/55 Phahonyotin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Road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5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Phayatai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Samsennai </a:t>
            </a:r>
            <a:r>
              <a:rPr kumimoji="0" sz="1600" b="0" i="0" u="none" strike="noStrike" kern="1200" cap="none" spc="-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Bangkok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10400</a:t>
            </a:r>
            <a:r>
              <a:rPr kumimoji="0" sz="1600" b="0" i="0" u="none" strike="noStrike" kern="1200" cap="none" spc="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Thailand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Tel.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02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619</a:t>
            </a:r>
            <a:r>
              <a:rPr kumimoji="0" sz="1600" b="0" i="0" u="none" strike="noStrike" kern="1200" cap="none" spc="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0209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02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619</a:t>
            </a:r>
            <a:r>
              <a:rPr kumimoji="0" sz="1600" b="0" i="0" u="none" strike="noStrike" kern="1200" cap="none" spc="-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0363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02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619</a:t>
            </a:r>
            <a:r>
              <a:rPr kumimoji="0" sz="1600" b="0" i="0" u="none" strike="noStrike" kern="1200" cap="none" spc="-3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0364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Fax. </a:t>
            </a:r>
            <a:r>
              <a:rPr kumimoji="0" sz="1600" b="0" i="0" u="none" strike="noStrike" kern="120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02 </a:t>
            </a:r>
            <a:r>
              <a:rPr kumimoji="0" sz="16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619 0208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1333772" y="3114252"/>
            <a:ext cx="2313017" cy="212975"/>
          </a:xfrm>
          <a:prstGeom prst="rect">
            <a:avLst/>
          </a:prstGeom>
          <a:solidFill>
            <a:srgbClr val="C836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1139510" y="2165539"/>
            <a:ext cx="4814887" cy="142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out of 3 telco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out of 6 banks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3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out of 3 life insurance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petabyte of data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 assets in data framework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1139510" y="617099"/>
            <a:ext cx="380047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Data, Data Warehouse,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Intelligence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Data Science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7590972" y="2228254"/>
            <a:ext cx="836197" cy="24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BIG DATA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5458389" y="3229015"/>
            <a:ext cx="1801588" cy="24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SOCIAL, SYSTEM, more…</a:t>
            </a:r>
            <a:endParaRPr/>
          </a:p>
        </p:txBody>
      </p:sp>
      <p:sp>
        <p:nvSpPr>
          <p:cNvPr id="160" name="Google Shape;160;p4"/>
          <p:cNvSpPr txBox="1"/>
          <p:nvPr/>
        </p:nvSpPr>
        <p:spPr>
          <a:xfrm>
            <a:off x="8364701" y="3229015"/>
            <a:ext cx="2622627" cy="24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BI&amp;REPORT, FORECASTING, DASHBOARD</a:t>
            </a:r>
            <a:endParaRPr/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5245" y="1396649"/>
            <a:ext cx="4797222" cy="168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248" y="529823"/>
            <a:ext cx="3283338" cy="1856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>
            <a:off x="10204704" y="-2438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63454" y="760115"/>
            <a:ext cx="1285934" cy="12859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572293" y="4002605"/>
            <a:ext cx="1582921" cy="29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Real-time &amp; ETL/ELT</a:t>
            </a:r>
            <a:endParaRPr/>
          </a:p>
        </p:txBody>
      </p:sp>
      <p:pic>
        <p:nvPicPr>
          <p:cNvPr id="166" name="Google Shape;16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342" y="5196956"/>
            <a:ext cx="745806" cy="56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0128" y="5190658"/>
            <a:ext cx="957585" cy="53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5375" y="4239467"/>
            <a:ext cx="1274544" cy="63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9459" y="4737360"/>
            <a:ext cx="507473" cy="53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27838" y="4728950"/>
            <a:ext cx="912138" cy="49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40861" y="5513282"/>
            <a:ext cx="1446292" cy="74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9548" y="6067339"/>
            <a:ext cx="711200" cy="37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562070" y="5654539"/>
            <a:ext cx="912553" cy="60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06750" y="5717697"/>
            <a:ext cx="510600" cy="495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 txBox="1"/>
          <p:nvPr/>
        </p:nvSpPr>
        <p:spPr>
          <a:xfrm>
            <a:off x="2900853" y="5363690"/>
            <a:ext cx="1446292" cy="29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Traditional RDBMS</a:t>
            </a:r>
            <a:endParaRPr/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73680" y="6110038"/>
            <a:ext cx="734691" cy="5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768163" y="4832747"/>
            <a:ext cx="733148" cy="5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57552" y="4832747"/>
            <a:ext cx="528691" cy="48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442170" y="4365196"/>
            <a:ext cx="1234600" cy="39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701707" y="4343199"/>
            <a:ext cx="872039" cy="49794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2901053" y="4002605"/>
            <a:ext cx="1446292" cy="29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Appliance &amp; Others</a:t>
            </a:r>
            <a:endParaRPr/>
          </a:p>
        </p:txBody>
      </p:sp>
      <p:sp>
        <p:nvSpPr>
          <p:cNvPr id="182" name="Google Shape;182;p4"/>
          <p:cNvSpPr txBox="1"/>
          <p:nvPr/>
        </p:nvSpPr>
        <p:spPr>
          <a:xfrm>
            <a:off x="5502996" y="6235898"/>
            <a:ext cx="1446292" cy="29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Hadoop</a:t>
            </a:r>
            <a:endParaRPr/>
          </a:p>
        </p:txBody>
      </p:sp>
      <p:pic>
        <p:nvPicPr>
          <p:cNvPr id="183" name="Google Shape;183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44562" y="6323697"/>
            <a:ext cx="994699" cy="60284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"/>
          <p:cNvSpPr txBox="1"/>
          <p:nvPr/>
        </p:nvSpPr>
        <p:spPr>
          <a:xfrm>
            <a:off x="5502996" y="4033955"/>
            <a:ext cx="1446292" cy="29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Cloud DB</a:t>
            </a:r>
            <a:endParaRPr/>
          </a:p>
        </p:txBody>
      </p:sp>
      <p:pic>
        <p:nvPicPr>
          <p:cNvPr id="185" name="Google Shape;185;p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420252" y="5034796"/>
            <a:ext cx="912138" cy="3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349943" y="4301789"/>
            <a:ext cx="1336917" cy="42642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"/>
          <p:cNvSpPr txBox="1"/>
          <p:nvPr/>
        </p:nvSpPr>
        <p:spPr>
          <a:xfrm>
            <a:off x="7494736" y="4044919"/>
            <a:ext cx="2303281" cy="29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Virtualization &amp; Visualization</a:t>
            </a:r>
            <a:endParaRPr/>
          </a:p>
        </p:txBody>
      </p:sp>
      <p:pic>
        <p:nvPicPr>
          <p:cNvPr id="188" name="Google Shape;188;p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476266" y="5049240"/>
            <a:ext cx="9525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679682" y="5396751"/>
            <a:ext cx="596115" cy="53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49219" y="4394775"/>
            <a:ext cx="796349" cy="49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8004771" y="5876699"/>
            <a:ext cx="888713" cy="52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483240" y="4420888"/>
            <a:ext cx="1003435" cy="52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533327" y="5341144"/>
            <a:ext cx="701576" cy="53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405648" y="4837344"/>
            <a:ext cx="826698" cy="49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0512214" y="5827581"/>
            <a:ext cx="546318" cy="49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0512214" y="4462683"/>
            <a:ext cx="400734" cy="3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250786" y="5395093"/>
            <a:ext cx="1205015" cy="267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"/>
          <p:cNvSpPr txBox="1"/>
          <p:nvPr/>
        </p:nvSpPr>
        <p:spPr>
          <a:xfrm>
            <a:off x="10297069" y="4039926"/>
            <a:ext cx="1446292" cy="29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/>
          </a:p>
        </p:txBody>
      </p:sp>
      <p:pic>
        <p:nvPicPr>
          <p:cNvPr id="199" name="Google Shape;199;p4" descr="A picture containing drawing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7429831" y="5015067"/>
            <a:ext cx="978226" cy="34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465397" y="5353943"/>
            <a:ext cx="863754" cy="45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418735" y="6384176"/>
            <a:ext cx="737416" cy="30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 rotWithShape="1">
          <a:blip r:embed="rId36">
            <a:alphaModFix/>
          </a:blip>
          <a:srcRect l="6054" t="35432" r="5503" b="31325"/>
          <a:stretch/>
        </p:blipFill>
        <p:spPr>
          <a:xfrm>
            <a:off x="5346860" y="5839057"/>
            <a:ext cx="1131269" cy="28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 descr="A picture containing drawing&#10;&#10;Description automatically generated"/>
          <p:cNvPicPr preferRelativeResize="0"/>
          <p:nvPr/>
        </p:nvPicPr>
        <p:blipFill rotWithShape="1">
          <a:blip r:embed="rId37">
            <a:alphaModFix/>
          </a:blip>
          <a:srcRect l="9049" t="8849" r="10917" b="16249"/>
          <a:stretch/>
        </p:blipFill>
        <p:spPr>
          <a:xfrm>
            <a:off x="5514906" y="4625050"/>
            <a:ext cx="722830" cy="38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28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742" y="1383789"/>
            <a:ext cx="9708434" cy="4327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/>
        </p:nvSpPr>
        <p:spPr>
          <a:xfrm>
            <a:off x="1139510" y="617099"/>
            <a:ext cx="38004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Marketing Solutions</a:t>
            </a:r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1176517" y="1314185"/>
            <a:ext cx="1962398" cy="223284"/>
          </a:xfrm>
          <a:prstGeom prst="rect">
            <a:avLst/>
          </a:prstGeom>
          <a:solidFill>
            <a:srgbClr val="C836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1130163" y="1033578"/>
            <a:ext cx="3081616" cy="520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 a traditional campaign into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 innovative marketing.</a:t>
            </a:r>
            <a:endParaRPr/>
          </a:p>
        </p:txBody>
      </p:sp>
      <p:pic>
        <p:nvPicPr>
          <p:cNvPr id="213" name="Google Shape;21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254" y="4972456"/>
            <a:ext cx="8122785" cy="188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0476" y="1383789"/>
            <a:ext cx="1104277" cy="72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0729" y="1456327"/>
            <a:ext cx="1183284" cy="24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34013" y="787572"/>
            <a:ext cx="1736987" cy="486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65820" y="617099"/>
            <a:ext cx="1548994" cy="84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16431" y="1355597"/>
            <a:ext cx="1845781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21798" y="1008785"/>
            <a:ext cx="11049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5" descr="A picture containing drawing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45897" y="772145"/>
            <a:ext cx="1104900" cy="4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 txBox="1"/>
          <p:nvPr/>
        </p:nvSpPr>
        <p:spPr>
          <a:xfrm>
            <a:off x="6700405" y="3073134"/>
            <a:ext cx="46137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83627"/>
                </a:solidFill>
                <a:latin typeface="Calibri"/>
                <a:ea typeface="Calibri"/>
                <a:cs typeface="Calibri"/>
                <a:sym typeface="Calibri"/>
              </a:rPr>
              <a:t>Turn unknow visitors to segments (DMP)</a:t>
            </a:r>
            <a:endParaRPr/>
          </a:p>
        </p:txBody>
      </p:sp>
      <p:sp>
        <p:nvSpPr>
          <p:cNvPr id="222" name="Google Shape;222;p5"/>
          <p:cNvSpPr txBox="1"/>
          <p:nvPr/>
        </p:nvSpPr>
        <p:spPr>
          <a:xfrm>
            <a:off x="2157716" y="3581995"/>
            <a:ext cx="46137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Web Analytics &amp; Session Replay</a:t>
            </a:r>
            <a:endParaRPr/>
          </a:p>
        </p:txBody>
      </p:sp>
      <p:sp>
        <p:nvSpPr>
          <p:cNvPr id="223" name="Google Shape;223;p5"/>
          <p:cNvSpPr txBox="1"/>
          <p:nvPr/>
        </p:nvSpPr>
        <p:spPr>
          <a:xfrm>
            <a:off x="5674462" y="2430564"/>
            <a:ext cx="1999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CBFBE"/>
                </a:solidFill>
                <a:latin typeface="Calibri"/>
                <a:ea typeface="Calibri"/>
                <a:cs typeface="Calibri"/>
                <a:sym typeface="Calibri"/>
              </a:rPr>
              <a:t>SEO Improvement</a:t>
            </a:r>
            <a:endParaRPr/>
          </a:p>
        </p:txBody>
      </p:sp>
      <p:sp>
        <p:nvSpPr>
          <p:cNvPr id="224" name="Google Shape;224;p5"/>
          <p:cNvSpPr txBox="1"/>
          <p:nvPr/>
        </p:nvSpPr>
        <p:spPr>
          <a:xfrm>
            <a:off x="359692" y="2951714"/>
            <a:ext cx="58082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Omni-Channel Realtime&amp;Batch Campaign Automation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8499422" y="3608034"/>
            <a:ext cx="345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Digital Assets Management</a:t>
            </a:r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10925694" y="811933"/>
            <a:ext cx="1104901" cy="416462"/>
            <a:chOff x="1031482" y="722980"/>
            <a:chExt cx="7994550" cy="3139759"/>
          </a:xfrm>
        </p:grpSpPr>
        <p:pic>
          <p:nvPicPr>
            <p:cNvPr id="227" name="Google Shape;227;p5" descr="A picture containing drawing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 l="15943" r="41561"/>
            <a:stretch/>
          </p:blipFill>
          <p:spPr>
            <a:xfrm>
              <a:off x="3242739" y="725789"/>
              <a:ext cx="5783293" cy="313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5" descr="A picture containing drawing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 r="83856"/>
            <a:stretch/>
          </p:blipFill>
          <p:spPr>
            <a:xfrm>
              <a:off x="1031482" y="722980"/>
              <a:ext cx="2197082" cy="3136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8901AAF7-BA65-944E-AE4B-5BCDF367E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9" r="-6406" b="24391"/>
          <a:stretch/>
        </p:blipFill>
        <p:spPr bwMode="auto">
          <a:xfrm>
            <a:off x="3433119" y="4269432"/>
            <a:ext cx="1324589" cy="3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อสังหาริมทรัพย์ บ้านจัดสรร คอนโดมิเนียม | บริษัท เอพี (ไทยแลนด์) จำกัด  (มหาชน)">
            <a:extLst>
              <a:ext uri="{FF2B5EF4-FFF2-40B4-BE49-F238E27FC236}">
                <a16:creationId xmlns:a16="http://schemas.microsoft.com/office/drawing/2014/main" id="{CA26CDDD-DA0B-4C42-8223-22E66C61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746" y="6102602"/>
            <a:ext cx="447701" cy="4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okio Marine Insurance Group">
            <a:extLst>
              <a:ext uri="{FF2B5EF4-FFF2-40B4-BE49-F238E27FC236}">
                <a16:creationId xmlns:a16="http://schemas.microsoft.com/office/drawing/2014/main" id="{887E521A-631F-8245-9824-95DCAA4BC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t="16076" r="10482" b="26773"/>
          <a:stretch/>
        </p:blipFill>
        <p:spPr bwMode="auto">
          <a:xfrm>
            <a:off x="8429500" y="7427957"/>
            <a:ext cx="198154" cy="6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E4DFB2-CD7D-344C-91D2-8720C5C15E38}"/>
              </a:ext>
            </a:extLst>
          </p:cNvPr>
          <p:cNvSpPr txBox="1"/>
          <p:nvPr/>
        </p:nvSpPr>
        <p:spPr>
          <a:xfrm>
            <a:off x="1139510" y="617099"/>
            <a:ext cx="380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eXGyreAdventor" pitchFamily="2" charset="77"/>
              </a:rPr>
              <a:t>Our Clients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B5FEF-63E9-AF49-95D4-ABCE9CA1C5DD}"/>
              </a:ext>
            </a:extLst>
          </p:cNvPr>
          <p:cNvSpPr txBox="1"/>
          <p:nvPr/>
        </p:nvSpPr>
        <p:spPr>
          <a:xfrm>
            <a:off x="1064560" y="1226858"/>
            <a:ext cx="1627200" cy="292388"/>
          </a:xfrm>
          <a:prstGeom prst="rect">
            <a:avLst/>
          </a:prstGeom>
          <a:solidFill>
            <a:srgbClr val="C836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TeXGyreAdventor" pitchFamily="2" charset="77"/>
              </a:rPr>
              <a:t>Financial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A4D16-64AF-E348-A35A-D8A74B9EE888}"/>
              </a:ext>
            </a:extLst>
          </p:cNvPr>
          <p:cNvSpPr txBox="1"/>
          <p:nvPr/>
        </p:nvSpPr>
        <p:spPr>
          <a:xfrm>
            <a:off x="5372959" y="1226858"/>
            <a:ext cx="1627200" cy="292388"/>
          </a:xfrm>
          <a:prstGeom prst="rect">
            <a:avLst/>
          </a:prstGeom>
          <a:solidFill>
            <a:srgbClr val="C836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TeXGyreAdventor" pitchFamily="2" charset="77"/>
              </a:rPr>
              <a:t>Telecom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0C9E0-5BC4-1449-B7C3-B791C1C0994F}"/>
              </a:ext>
            </a:extLst>
          </p:cNvPr>
          <p:cNvSpPr txBox="1"/>
          <p:nvPr/>
        </p:nvSpPr>
        <p:spPr>
          <a:xfrm>
            <a:off x="3172190" y="1226858"/>
            <a:ext cx="1627200" cy="292388"/>
          </a:xfrm>
          <a:prstGeom prst="rect">
            <a:avLst/>
          </a:prstGeom>
          <a:solidFill>
            <a:srgbClr val="C836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TeXGyreAdventor" pitchFamily="2" charset="77"/>
              </a:rPr>
              <a:t>Insurance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1C0FE-8DED-7442-85F3-A6A05663017A}"/>
              </a:ext>
            </a:extLst>
          </p:cNvPr>
          <p:cNvSpPr txBox="1"/>
          <p:nvPr/>
        </p:nvSpPr>
        <p:spPr>
          <a:xfrm>
            <a:off x="9710835" y="1283967"/>
            <a:ext cx="1627200" cy="292388"/>
          </a:xfrm>
          <a:prstGeom prst="rect">
            <a:avLst/>
          </a:prstGeom>
          <a:solidFill>
            <a:srgbClr val="C836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TeXGyreAdventor" pitchFamily="2" charset="77"/>
              </a:rPr>
              <a:t>Retails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752AB-797E-7C43-8A88-36B9C3214BA6}"/>
              </a:ext>
            </a:extLst>
          </p:cNvPr>
          <p:cNvSpPr txBox="1"/>
          <p:nvPr/>
        </p:nvSpPr>
        <p:spPr>
          <a:xfrm>
            <a:off x="5367807" y="2366267"/>
            <a:ext cx="1627200" cy="292388"/>
          </a:xfrm>
          <a:prstGeom prst="rect">
            <a:avLst/>
          </a:prstGeom>
          <a:solidFill>
            <a:srgbClr val="C836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TeXGyreAdventor" pitchFamily="2" charset="77"/>
              </a:rPr>
              <a:t>Petro  &amp;  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C3554-8E3D-F04D-9255-6908F69E9D0E}"/>
              </a:ext>
            </a:extLst>
          </p:cNvPr>
          <p:cNvSpPr txBox="1"/>
          <p:nvPr/>
        </p:nvSpPr>
        <p:spPr>
          <a:xfrm>
            <a:off x="5426538" y="5186687"/>
            <a:ext cx="1628434" cy="292388"/>
          </a:xfrm>
          <a:prstGeom prst="rect">
            <a:avLst/>
          </a:prstGeom>
          <a:solidFill>
            <a:srgbClr val="C836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TeXGyreAdventor" pitchFamily="2" charset="77"/>
              </a:rPr>
              <a:t>Transportation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BDC00-3563-9F4B-9C63-6423F5D0ADBB}"/>
              </a:ext>
            </a:extLst>
          </p:cNvPr>
          <p:cNvSpPr txBox="1"/>
          <p:nvPr/>
        </p:nvSpPr>
        <p:spPr>
          <a:xfrm>
            <a:off x="7602759" y="1249270"/>
            <a:ext cx="1627200" cy="292388"/>
          </a:xfrm>
          <a:prstGeom prst="rect">
            <a:avLst/>
          </a:prstGeom>
          <a:solidFill>
            <a:srgbClr val="C836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TeXGyreAdventor" pitchFamily="2" charset="77"/>
              </a:rPr>
              <a:t>Others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6F414-B9B2-D345-9D9B-CCD76EEBA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086" y="1667340"/>
            <a:ext cx="949311" cy="320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A8ABFE-AFD1-034A-8A30-5008BC4C6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289" y="4588826"/>
            <a:ext cx="1196532" cy="3051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3944C1-5005-9948-9234-5CF00651C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334" y="3836025"/>
            <a:ext cx="720041" cy="1826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2C59EB-1957-9048-B128-7C03D95E4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044" y="2411786"/>
            <a:ext cx="729394" cy="2727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110750-027F-3540-B0E8-7EACB9FA2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6728" y="4391429"/>
            <a:ext cx="921146" cy="1417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30F89D-66BA-904B-98CB-403C335EF9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614" y="5989527"/>
            <a:ext cx="326820" cy="3346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8E4126-7284-7440-9783-994B743DC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265" y="3633122"/>
            <a:ext cx="922952" cy="1479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10A4A92-E677-934F-B499-41812E0B39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9686" y="5574836"/>
            <a:ext cx="889363" cy="4446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6DEB2FE-5F78-9D46-A241-AD77F0BC69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6271" y="1563566"/>
            <a:ext cx="533400" cy="38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92D544-F42C-7F4F-866E-A058A1514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2110" y="1912726"/>
            <a:ext cx="407581" cy="1482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7DB8189-C293-A34E-91FD-783A2E7E2E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129" y="2070086"/>
            <a:ext cx="587584" cy="2597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F7CEF4-7272-C843-BD03-B2AD2726BB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20136" y="1594552"/>
            <a:ext cx="385797" cy="40894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5CC0B8E-5FA8-0042-853D-645A94203B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40684" y="5964825"/>
            <a:ext cx="547048" cy="43898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08A6FA-AB7A-1F4F-ACF8-B1C9E00964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5475" y="2427648"/>
            <a:ext cx="455899" cy="4646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7EDDC97-EDD7-E944-AC83-5593EB095AE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56419" y="2938238"/>
            <a:ext cx="977453" cy="2736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F429B88-AD83-BC42-A847-6EEE309A67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58956" y="2038851"/>
            <a:ext cx="819932" cy="32912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D5C32C3-D49A-394D-BFF3-CA134A4DB0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46677" y="2639576"/>
            <a:ext cx="631522" cy="27629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CE100FB-D57C-434E-9CA2-83B4CE1886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07202" y="3015716"/>
            <a:ext cx="484104" cy="28515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896005C-03AF-094D-A51D-39F4C8A6575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24299" y="3426967"/>
            <a:ext cx="853470" cy="14224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D86F60F-6266-3E4F-9099-315A493860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0206" y="3622047"/>
            <a:ext cx="504464" cy="53329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D90A096-0084-E04B-8CA0-D83C77D0043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01647" y="4054334"/>
            <a:ext cx="521582" cy="33323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448B42D-F3E2-3745-A68A-6A80EC926E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34156" y="4514526"/>
            <a:ext cx="656564" cy="24621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8875ABE-4B89-414C-976B-F7A1AFDD465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79374" y="5671942"/>
            <a:ext cx="615411" cy="20513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EDCC478-5321-034A-8872-27F2DF2597F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79374" y="5802027"/>
            <a:ext cx="512856" cy="48129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96DBE47-AA90-C84A-B721-93A1B60A1A9B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567" b="24162"/>
          <a:stretch/>
        </p:blipFill>
        <p:spPr>
          <a:xfrm>
            <a:off x="7885014" y="1613787"/>
            <a:ext cx="1029515" cy="309424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B1931A7-4DE0-1E43-B6EA-28746FE427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287707" y="5110149"/>
            <a:ext cx="356663" cy="30131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74420736-241B-D145-A867-95AA03076BB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3627" y="2124207"/>
            <a:ext cx="351745" cy="37328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2540EB1D-0633-FF40-B403-4524092CC32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991099" y="1929729"/>
            <a:ext cx="885295" cy="136199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AE752E22-3DB5-8442-892D-3E316219A73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59625" y="3231985"/>
            <a:ext cx="539745" cy="38981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2B67B7B-EDA8-B040-B2E6-5BF3D8F2C9B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14239" y="2497487"/>
            <a:ext cx="630519" cy="265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5E5B8-2EB7-8E48-856D-7C8B50732CA0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3883" y="3623625"/>
            <a:ext cx="433301" cy="406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30D12-CF73-3140-97EC-6738F04C23A4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0877" y="6271501"/>
            <a:ext cx="825960" cy="356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F84D08-7947-2D4F-AF47-4B87ACD0A2D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99580" y="2769011"/>
            <a:ext cx="400381" cy="4003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599ED9-9FB6-FF44-A943-9B56A06092E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85050" y="4059584"/>
            <a:ext cx="1234915" cy="2761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00B384-4431-8745-8C40-37FF918E0AA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607664" y="3210984"/>
            <a:ext cx="722516" cy="366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5B1219-4FA9-054F-87D7-AB18B806D7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759696" y="4616617"/>
            <a:ext cx="513333" cy="36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5D5313-5813-0D47-A65E-7583F8875F8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390514" y="5036470"/>
            <a:ext cx="1346200" cy="215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05D5C09-1491-3B4C-9772-0BC8982CE65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178071" y="5471126"/>
            <a:ext cx="728864" cy="3094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865FF5-0934-5A48-9E07-7945E9C65F1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807979" y="5315932"/>
            <a:ext cx="417265" cy="4172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9354A9-B41A-664B-AC31-2E34E28F132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32344" y="4070859"/>
            <a:ext cx="9525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9BEE074-36DF-5940-85B9-20B56ADFD01A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852284" y="4760456"/>
            <a:ext cx="677948" cy="386054"/>
          </a:xfrm>
          <a:prstGeom prst="rect">
            <a:avLst/>
          </a:prstGeom>
        </p:spPr>
      </p:pic>
      <p:pic>
        <p:nvPicPr>
          <p:cNvPr id="1026" name="Picture 2" descr="รู้ครบทุกวิธี 'ฝาก-ออม-จ่าย-ยืม' เงิน ผ่าน LINE BK ทำได้ง่ายๆ จบในแชท">
            <a:extLst>
              <a:ext uri="{FF2B5EF4-FFF2-40B4-BE49-F238E27FC236}">
                <a16:creationId xmlns:a16="http://schemas.microsoft.com/office/drawing/2014/main" id="{37A93C03-11F7-E74E-B905-EB5B7E9D3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57" y="6368178"/>
            <a:ext cx="1022299" cy="2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5914E4-B76A-9843-BC24-6DB41644C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37651" r="11142" b="38804"/>
          <a:stretch/>
        </p:blipFill>
        <p:spPr bwMode="auto">
          <a:xfrm>
            <a:off x="1208329" y="2024819"/>
            <a:ext cx="1196532" cy="3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ธนาคารเกียรตินาคิน และบล.ภัทร เปลี่ยนชื่อเป็น 'เกียรตินาคินภัทร'  คำตอบเดียวของบริการทางการเงินที่เป็นเลิศและไร้รอยต่อ">
            <a:extLst>
              <a:ext uri="{FF2B5EF4-FFF2-40B4-BE49-F238E27FC236}">
                <a16:creationId xmlns:a16="http://schemas.microsoft.com/office/drawing/2014/main" id="{65371E3F-AFAC-CC4A-8E49-1CCC0BBC7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t="35727" r="8620" b="34234"/>
          <a:stretch/>
        </p:blipFill>
        <p:spPr bwMode="auto">
          <a:xfrm>
            <a:off x="1316590" y="3001126"/>
            <a:ext cx="903807" cy="2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Wallenius Wilhelmsen Launches Restructuring, Rebrand – Port of Baltimore  Directory">
            <a:extLst>
              <a:ext uri="{FF2B5EF4-FFF2-40B4-BE49-F238E27FC236}">
                <a16:creationId xmlns:a16="http://schemas.microsoft.com/office/drawing/2014/main" id="{6CBA1A58-4D19-7D4B-914C-CB059574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44" y="6596468"/>
            <a:ext cx="1047872" cy="2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FAB38F7-9EC3-8043-B394-0671F0A688D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096988" y="3595553"/>
            <a:ext cx="685800" cy="481084"/>
          </a:xfrm>
          <a:prstGeom prst="rect">
            <a:avLst/>
          </a:prstGeom>
        </p:spPr>
      </p:pic>
      <p:pic>
        <p:nvPicPr>
          <p:cNvPr id="75" name="Picture 2" descr="Home | Restaurants Development Co.,Ltd.">
            <a:extLst>
              <a:ext uri="{FF2B5EF4-FFF2-40B4-BE49-F238E27FC236}">
                <a16:creationId xmlns:a16="http://schemas.microsoft.com/office/drawing/2014/main" id="{56C1E947-D4A2-A848-9F61-3E22BBAF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459" y="4073396"/>
            <a:ext cx="656564" cy="4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okio Marine Insurance Group">
            <a:extLst>
              <a:ext uri="{FF2B5EF4-FFF2-40B4-BE49-F238E27FC236}">
                <a16:creationId xmlns:a16="http://schemas.microsoft.com/office/drawing/2014/main" id="{0F126E9A-A99D-6242-8705-3104F1947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4" t="18549" r="11382" b="27307"/>
          <a:stretch/>
        </p:blipFill>
        <p:spPr bwMode="auto">
          <a:xfrm>
            <a:off x="3499302" y="5730173"/>
            <a:ext cx="920261" cy="28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BB09C1F-67C3-0749-855C-59D616BB84D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996058" y="1708007"/>
            <a:ext cx="915121" cy="20149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AB17028-A59B-4C4F-87B0-D954BDD10015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057015" y="2412968"/>
            <a:ext cx="804539" cy="2078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E28FE44-DC14-604E-A902-45DA93B75134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0055127" y="3500976"/>
            <a:ext cx="830630" cy="13214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4588D68-9850-8B44-8A5E-B24DF9277B0A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293155" y="3086959"/>
            <a:ext cx="320925" cy="30204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E0B2791-9491-FC43-ABF5-B055372FB9F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080298" y="3725970"/>
            <a:ext cx="805459" cy="2013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2DC1607-65EA-EF40-AA8A-A4FE76CF1ABA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9996058" y="4032915"/>
            <a:ext cx="987946" cy="27058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469D3DA-EB5F-2C49-81CB-6A865E5CC82C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0191240" y="4416104"/>
            <a:ext cx="524754" cy="31485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9FCBCB8-3E7C-C444-BF9B-D294E8FE3E2C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996058" y="4833919"/>
            <a:ext cx="1085090" cy="53243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944C55F-4317-9646-8E30-6DD170E92E10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0066013" y="2709024"/>
            <a:ext cx="803214" cy="27937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1D55D70-0BE1-B944-A6AE-7258D508B06D}"/>
              </a:ext>
            </a:extLst>
          </p:cNvPr>
          <p:cNvPicPr>
            <a:picLocks noChangeAspect="1"/>
          </p:cNvPicPr>
          <p:nvPr/>
        </p:nvPicPr>
        <p:blipFill rotWithShape="1">
          <a:blip r:embed="rId6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0301" y="1964431"/>
            <a:ext cx="865452" cy="467298"/>
          </a:xfrm>
          <a:prstGeom prst="rect">
            <a:avLst/>
          </a:prstGeom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5B6DAAFB-CE15-2E48-A88E-891C615E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095" y="5927183"/>
            <a:ext cx="729238" cy="36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บริษัท ซาบีน่า ฟาร์อีสท์ จำกัด | Thailand Trust Mark">
            <a:extLst>
              <a:ext uri="{FF2B5EF4-FFF2-40B4-BE49-F238E27FC236}">
                <a16:creationId xmlns:a16="http://schemas.microsoft.com/office/drawing/2014/main" id="{5186951E-0AF8-644C-B174-97727448B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0" b="16694"/>
          <a:stretch/>
        </p:blipFill>
        <p:spPr bwMode="auto">
          <a:xfrm>
            <a:off x="10026882" y="6381287"/>
            <a:ext cx="853470" cy="4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0F47F623-20E0-DD4E-850C-CD35BA0C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459" y="6576484"/>
            <a:ext cx="787772" cy="29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เอฟดับบลิวดี ประเทศไทย | บริษัทประกันชีวิต ประกันสุขภาพ">
            <a:extLst>
              <a:ext uri="{FF2B5EF4-FFF2-40B4-BE49-F238E27FC236}">
                <a16:creationId xmlns:a16="http://schemas.microsoft.com/office/drawing/2014/main" id="{B857681A-C82D-734C-97FA-B3553E8A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42" y="6495953"/>
            <a:ext cx="563938" cy="1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Lotus's | LinkedIn">
            <a:extLst>
              <a:ext uri="{FF2B5EF4-FFF2-40B4-BE49-F238E27FC236}">
                <a16:creationId xmlns:a16="http://schemas.microsoft.com/office/drawing/2014/main" id="{FB86A695-E9FF-744C-8B9E-CFE44C9EF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3" b="35081"/>
          <a:stretch/>
        </p:blipFill>
        <p:spPr bwMode="auto">
          <a:xfrm>
            <a:off x="9979806" y="5411077"/>
            <a:ext cx="1268547" cy="4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ทิสโก้">
            <a:extLst>
              <a:ext uri="{FF2B5EF4-FFF2-40B4-BE49-F238E27FC236}">
                <a16:creationId xmlns:a16="http://schemas.microsoft.com/office/drawing/2014/main" id="{39AC612C-D336-3058-5AEE-009D9002D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0" y="3294562"/>
            <a:ext cx="600564" cy="27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9B5CAC-C767-05CE-045E-0694BD26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36" y="2733159"/>
            <a:ext cx="468151" cy="23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ธนาคารเกียรตินาคิน และบล.ภัทร เปลี่ยนชื่อเป็น 'เกียรตินาคินภัทร' |  สำนักข่าวสับปะรด">
            <a:extLst>
              <a:ext uri="{FF2B5EF4-FFF2-40B4-BE49-F238E27FC236}">
                <a16:creationId xmlns:a16="http://schemas.microsoft.com/office/drawing/2014/main" id="{A2587AD8-B7EB-5CDD-BB27-3B898B9DD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1" t="62495" r="544" b="11057"/>
          <a:stretch/>
        </p:blipFill>
        <p:spPr bwMode="auto">
          <a:xfrm>
            <a:off x="1300850" y="4890261"/>
            <a:ext cx="832901" cy="29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upload.wikimedia.org/wikipedia/commons/thumb/b/...">
            <a:extLst>
              <a:ext uri="{FF2B5EF4-FFF2-40B4-BE49-F238E27FC236}">
                <a16:creationId xmlns:a16="http://schemas.microsoft.com/office/drawing/2014/main" id="{9A3D5CFE-B198-4B03-8635-0607E480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283" y="5871543"/>
            <a:ext cx="1417356" cy="13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>
            <a:extLst>
              <a:ext uri="{FF2B5EF4-FFF2-40B4-BE49-F238E27FC236}">
                <a16:creationId xmlns:a16="http://schemas.microsoft.com/office/drawing/2014/main" id="{7D63EAC0-B6DA-873A-D4C6-3A799061C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4" t="13720" r="12654" b="21403"/>
          <a:stretch/>
        </p:blipFill>
        <p:spPr bwMode="auto">
          <a:xfrm>
            <a:off x="8178921" y="4529330"/>
            <a:ext cx="568076" cy="5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0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55A591-9DD8-19DB-7E18-3A9A3ECB0054}"/>
              </a:ext>
            </a:extLst>
          </p:cNvPr>
          <p:cNvSpPr txBox="1"/>
          <p:nvPr/>
        </p:nvSpPr>
        <p:spPr>
          <a:xfrm>
            <a:off x="1139510" y="617099"/>
            <a:ext cx="380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eXGyreAdventor" pitchFamily="2" charset="77"/>
              </a:rPr>
              <a:t>Current</a:t>
            </a:r>
            <a:r>
              <a:rPr lang="en-US" sz="2400" b="1" dirty="0">
                <a:latin typeface="TeXGyreAdventor" pitchFamily="2" charset="77"/>
              </a:rPr>
              <a:t>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A7E71-564D-DF30-8C2C-8CD1CF63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531" y="1433816"/>
            <a:ext cx="949311" cy="32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CB63C-9AEF-0525-A734-76C5A74F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57" y="2718722"/>
            <a:ext cx="729394" cy="27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11C10-BCAB-4BA2-4969-55BDDDBB0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37651" r="11142" b="38804"/>
          <a:stretch/>
        </p:blipFill>
        <p:spPr bwMode="auto">
          <a:xfrm>
            <a:off x="2441481" y="2025560"/>
            <a:ext cx="1196532" cy="3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ธนาคารเกียรตินาคิน และบล.ภัทร เปลี่ยนชื่อเป็น 'เกียรตินาคินภัทร'  คำตอบเดียวของบริการทางการเงินที่เป็นเลิศและไร้รอยต่อ">
            <a:extLst>
              <a:ext uri="{FF2B5EF4-FFF2-40B4-BE49-F238E27FC236}">
                <a16:creationId xmlns:a16="http://schemas.microsoft.com/office/drawing/2014/main" id="{217ACD3A-65B5-604F-9A25-24A4BCA77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t="35727" r="8620" b="34234"/>
          <a:stretch/>
        </p:blipFill>
        <p:spPr bwMode="auto">
          <a:xfrm>
            <a:off x="1718816" y="3972730"/>
            <a:ext cx="903807" cy="2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ทิสโก้">
            <a:extLst>
              <a:ext uri="{FF2B5EF4-FFF2-40B4-BE49-F238E27FC236}">
                <a16:creationId xmlns:a16="http://schemas.microsoft.com/office/drawing/2014/main" id="{84C1866F-0C07-F6BD-6E3E-382F5F55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78" y="4548684"/>
            <a:ext cx="600564" cy="27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A8FD324-BF54-F9FE-EA78-DFCE7C8B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03" y="3405264"/>
            <a:ext cx="468151" cy="23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ธนาคารเกียรตินาคิน และบล.ภัทร เปลี่ยนชื่อเป็น 'เกียรตินาคินภัทร' |  สำนักข่าวสับปะรด">
            <a:extLst>
              <a:ext uri="{FF2B5EF4-FFF2-40B4-BE49-F238E27FC236}">
                <a16:creationId xmlns:a16="http://schemas.microsoft.com/office/drawing/2014/main" id="{760A6A31-BC7A-9D67-C368-8E12617A2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1" t="62495" r="544" b="11057"/>
          <a:stretch/>
        </p:blipFill>
        <p:spPr bwMode="auto">
          <a:xfrm>
            <a:off x="2623296" y="5080950"/>
            <a:ext cx="832901" cy="29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03E3EEA-EBFB-88F8-0469-74F0DDBB2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9" r="-6406" b="24391"/>
          <a:stretch/>
        </p:blipFill>
        <p:spPr bwMode="auto">
          <a:xfrm>
            <a:off x="4553003" y="4358681"/>
            <a:ext cx="1324589" cy="3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7CE294-104D-434D-B54F-5E9C892BE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842" y="2389595"/>
            <a:ext cx="819932" cy="329127"/>
          </a:xfrm>
          <a:prstGeom prst="rect">
            <a:avLst/>
          </a:prstGeom>
        </p:spPr>
      </p:pic>
      <p:pic>
        <p:nvPicPr>
          <p:cNvPr id="14" name="Picture 2" descr="เอฟดับบลิวดี ประเทศไทย | บริษัทประกันชีวิต ประกันสุขภาพ">
            <a:extLst>
              <a:ext uri="{FF2B5EF4-FFF2-40B4-BE49-F238E27FC236}">
                <a16:creationId xmlns:a16="http://schemas.microsoft.com/office/drawing/2014/main" id="{4F8D5EFC-F75E-16A7-A0CA-5A993164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05" y="5431231"/>
            <a:ext cx="563938" cy="1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56E05-8792-5E18-BE47-C2AC2F5E07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6271" y="1563566"/>
            <a:ext cx="53340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2BA56-29C7-F363-B321-464559F093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6798" y="1894559"/>
            <a:ext cx="407581" cy="1482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21AC69-5247-72F1-7AF9-A6B48FC4E8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5774" y="2270129"/>
            <a:ext cx="631522" cy="2762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40FCCC-5D27-7691-36BA-9EDAF927AA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2856" y="4843896"/>
            <a:ext cx="521582" cy="333233"/>
          </a:xfrm>
          <a:prstGeom prst="rect">
            <a:avLst/>
          </a:prstGeom>
        </p:spPr>
      </p:pic>
      <p:pic>
        <p:nvPicPr>
          <p:cNvPr id="19" name="Picture 12" descr="summit capital , ซัมมิท แคปปิตอล, ลีสซิ่ง">
            <a:extLst>
              <a:ext uri="{FF2B5EF4-FFF2-40B4-BE49-F238E27FC236}">
                <a16:creationId xmlns:a16="http://schemas.microsoft.com/office/drawing/2014/main" id="{480235E3-6128-B5CA-4856-0DFE287C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56" y="5648086"/>
            <a:ext cx="331370" cy="41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2F6F77-ECB3-EB47-C23F-4D1A52E67F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5375" y="3030909"/>
            <a:ext cx="400381" cy="4003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A35AAF-BC30-32DB-3A9A-08594AEF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60" y="3587835"/>
            <a:ext cx="648078" cy="6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9580D7-CE49-8845-96B0-121C37C07F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54039" y="3512013"/>
            <a:ext cx="722516" cy="366075"/>
          </a:xfrm>
          <a:prstGeom prst="rect">
            <a:avLst/>
          </a:prstGeom>
        </p:spPr>
      </p:pic>
      <p:pic>
        <p:nvPicPr>
          <p:cNvPr id="27" name="Picture 6" descr="upload.wikimedia.org/wikipedia/commons/thumb/b/...">
            <a:extLst>
              <a:ext uri="{FF2B5EF4-FFF2-40B4-BE49-F238E27FC236}">
                <a16:creationId xmlns:a16="http://schemas.microsoft.com/office/drawing/2014/main" id="{1084088F-DAA3-EFD3-0A74-BA6F06A3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57" y="4400267"/>
            <a:ext cx="1417356" cy="13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69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y Master Template">
  <a:themeElements>
    <a:clrScheme name="Custom 2">
      <a:dk1>
        <a:srgbClr val="3F3F3F"/>
      </a:dk1>
      <a:lt1>
        <a:srgbClr val="FFFFFF"/>
      </a:lt1>
      <a:dk2>
        <a:srgbClr val="3F3F3F"/>
      </a:dk2>
      <a:lt2>
        <a:srgbClr val="FFFFFF"/>
      </a:lt2>
      <a:accent1>
        <a:srgbClr val="002050"/>
      </a:accent1>
      <a:accent2>
        <a:srgbClr val="00188F"/>
      </a:accent2>
      <a:accent3>
        <a:srgbClr val="0078D7"/>
      </a:accent3>
      <a:accent4>
        <a:srgbClr val="BAD80A"/>
      </a:accent4>
      <a:accent5>
        <a:srgbClr val="008272"/>
      </a:accent5>
      <a:accent6>
        <a:srgbClr val="00B294"/>
      </a:accent6>
      <a:hlink>
        <a:srgbClr val="00BCF2"/>
      </a:hlink>
      <a:folHlink>
        <a:srgbClr val="0078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3273</Words>
  <Application>Microsoft Office PowerPoint</Application>
  <PresentationFormat>Widescreen</PresentationFormat>
  <Paragraphs>490</Paragraphs>
  <Slides>58</Slides>
  <Notes>45</Notes>
  <HiddenSlides>9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Office Theme</vt:lpstr>
      <vt:lpstr>Grey Master Template</vt:lpstr>
      <vt:lpstr>Office Theme</vt:lpstr>
      <vt:lpstr>PowerPoint Presentation</vt:lpstr>
      <vt:lpstr>AGENDA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Career Path </vt:lpstr>
      <vt:lpstr>PowerPoint Presentation</vt:lpstr>
      <vt:lpstr>PowerPoint Presentation</vt:lpstr>
      <vt:lpstr>PowerPoint Presentation</vt:lpstr>
      <vt:lpstr>PowerPoint Presentation</vt:lpstr>
      <vt:lpstr>Performance Review &amp; Scoring</vt:lpstr>
      <vt:lpstr>Performance Review</vt:lpstr>
      <vt:lpstr>Bonus &amp; Salary Raise: Review Process</vt:lpstr>
      <vt:lpstr>Salary and Bonus</vt:lpstr>
      <vt:lpstr>FAQ</vt:lpstr>
      <vt:lpstr>FAQ</vt:lpstr>
      <vt:lpstr>FAQ</vt:lpstr>
      <vt:lpstr>AGENDA</vt:lpstr>
      <vt:lpstr>Inteltion’s Vision</vt:lpstr>
      <vt:lpstr>Inteltion Organization</vt:lpstr>
      <vt:lpstr>PowerPoint Presentation</vt:lpstr>
      <vt:lpstr>AGENDA</vt:lpstr>
      <vt:lpstr>Inteltion Policy</vt:lpstr>
      <vt:lpstr>AGENDA</vt:lpstr>
      <vt:lpstr>PowerPoint Presentation</vt:lpstr>
      <vt:lpstr>PowerPoint Presentation</vt:lpstr>
      <vt:lpstr>PowerPoint Presentation</vt:lpstr>
      <vt:lpstr>PowerPoint Presentation</vt:lpstr>
      <vt:lpstr>Transportation Expense</vt:lpstr>
      <vt:lpstr>Leave</vt:lpstr>
      <vt:lpstr>Providence Fund</vt:lpstr>
      <vt:lpstr>Flexible Fund</vt:lpstr>
      <vt:lpstr>Flexible Fund</vt:lpstr>
      <vt:lpstr>PowerPoint Presentation</vt:lpstr>
      <vt:lpstr>PowerPoint Presentation</vt:lpstr>
      <vt:lpstr>PowerPoint Presentation</vt:lpstr>
      <vt:lpstr>AGENDA</vt:lpstr>
      <vt:lpstr>Email Configuration</vt:lpstr>
      <vt:lpstr>Email Configuration (Cont.)</vt:lpstr>
      <vt:lpstr>Email Configuration (Cont.)</vt:lpstr>
      <vt:lpstr>Email Configuration (Cont.)</vt:lpstr>
      <vt:lpstr>Email Configuration (Cont.)</vt:lpstr>
      <vt:lpstr>AGENDA</vt:lpstr>
      <vt:lpstr>How’s it work?</vt:lpstr>
      <vt:lpstr>Where is iTime?</vt:lpstr>
      <vt:lpstr>Your Default Page</vt:lpstr>
      <vt:lpstr>Add Timesheet (1)</vt:lpstr>
      <vt:lpstr>Add Timesheet (2)</vt:lpstr>
      <vt:lpstr>Add Timesheet (3)</vt:lpstr>
      <vt:lpstr>PowerPoint Presentation</vt:lpstr>
      <vt:lpstr>Approve Timesheet Menu (1)</vt:lpstr>
      <vt:lpstr>Approve Timesheet Menu (2)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danielbenzbkk@hotmail.com</dc:creator>
  <cp:lastModifiedBy>Sophanat Lertwattanakitti</cp:lastModifiedBy>
  <cp:revision>37</cp:revision>
  <dcterms:created xsi:type="dcterms:W3CDTF">2018-06-21T01:09:46Z</dcterms:created>
  <dcterms:modified xsi:type="dcterms:W3CDTF">2022-09-01T01:43:20Z</dcterms:modified>
</cp:coreProperties>
</file>